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 id="2147483675" r:id="rId6"/>
    <p:sldMasterId id="2147483677" r:id="rId7"/>
    <p:sldMasterId id="2147483679" r:id="rId8"/>
    <p:sldMasterId id="2147483683" r:id="rId9"/>
  </p:sldMasterIdLst>
  <p:notesMasterIdLst>
    <p:notesMasterId r:id="rId38"/>
  </p:notesMasterIdLst>
  <p:sldIdLst>
    <p:sldId id="517" r:id="rId10"/>
    <p:sldId id="961" r:id="rId11"/>
    <p:sldId id="968" r:id="rId12"/>
    <p:sldId id="919" r:id="rId13"/>
    <p:sldId id="1001" r:id="rId14"/>
    <p:sldId id="1002" r:id="rId15"/>
    <p:sldId id="1003" r:id="rId16"/>
    <p:sldId id="1005" r:id="rId17"/>
    <p:sldId id="963" r:id="rId18"/>
    <p:sldId id="988" r:id="rId19"/>
    <p:sldId id="989" r:id="rId20"/>
    <p:sldId id="990" r:id="rId21"/>
    <p:sldId id="991" r:id="rId22"/>
    <p:sldId id="992" r:id="rId23"/>
    <p:sldId id="993" r:id="rId24"/>
    <p:sldId id="998" r:id="rId25"/>
    <p:sldId id="994" r:id="rId26"/>
    <p:sldId id="997" r:id="rId27"/>
    <p:sldId id="995" r:id="rId28"/>
    <p:sldId id="999" r:id="rId29"/>
    <p:sldId id="996" r:id="rId30"/>
    <p:sldId id="1000" r:id="rId31"/>
    <p:sldId id="964" r:id="rId32"/>
    <p:sldId id="969" r:id="rId33"/>
    <p:sldId id="1006" r:id="rId34"/>
    <p:sldId id="980" r:id="rId35"/>
    <p:sldId id="973" r:id="rId36"/>
    <p:sldId id="82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F37C08-FCC5-E86F-C34D-AFAD35AD2322}" name="Contento, Allison (OCFS)" initials="CA(" userId="S::Allison.Contento@ocfs.ny.gov::f9ac3e30-51dd-4d7f-abbb-c03043c04c41" providerId="AD"/>
  <p188:author id="{FB7B8853-74D4-EFA8-FB4D-49A4C3FE1D9F}" name="Miranda-Julian, Claudia (OCFS)" initials="MJC(" userId="S::Claudia.Miranda-Julian@ocfs.ny.gov::884aff7c-0683-49c4-8a6d-5a0c74dc9d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kland, Kristen (OCFS)" initials="KK(" lastIdx="2" clrIdx="0">
    <p:extLst>
      <p:ext uri="{19B8F6BF-5375-455C-9EA6-DF929625EA0E}">
        <p15:presenceInfo xmlns:p15="http://schemas.microsoft.com/office/powerpoint/2012/main" userId="Kirkland, Kristen (OCF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5185BD"/>
    <a:srgbClr val="EE6600"/>
    <a:srgbClr val="595959"/>
    <a:srgbClr val="4BACC6"/>
    <a:srgbClr val="685DAB"/>
    <a:srgbClr val="5767B4"/>
    <a:srgbClr val="523187"/>
    <a:srgbClr val="8064A2"/>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EB3AB-0A3D-C50A-6D7D-1B78AFF79971}" v="71" dt="2024-03-11T13:41:3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7908" autoAdjust="0"/>
  </p:normalViewPr>
  <p:slideViewPr>
    <p:cSldViewPr snapToGrid="0">
      <p:cViewPr varScale="1">
        <p:scale>
          <a:sx n="89" d="100"/>
          <a:sy n="89" d="100"/>
        </p:scale>
        <p:origin x="137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200"/>
            </a:lvl1pPr>
          </a:lstStyle>
          <a:p>
            <a:fld id="{2EC2B444-6ABA-4DDD-9E7F-14D3D3FB52B3}" type="datetimeFigureOut">
              <a:rPr lang="en-US" smtClean="0"/>
              <a:t>3/11/2024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8" tIns="46580" rIns="93158" bIns="46580" rtlCol="0" anchor="b"/>
          <a:lstStyle>
            <a:lvl1pPr algn="r">
              <a:defRPr sz="1200"/>
            </a:lvl1pPr>
          </a:lstStyle>
          <a:p>
            <a:fld id="{6F46CE3E-BAE1-4379-BB03-BB830258BFC7}" type="slidenum">
              <a:rPr lang="en-US" smtClean="0"/>
              <a:t>‹#›</a:t>
            </a:fld>
            <a:endParaRPr lang="en-US"/>
          </a:p>
        </p:txBody>
      </p:sp>
    </p:spTree>
    <p:extLst>
      <p:ext uri="{BB962C8B-B14F-4D97-AF65-F5344CB8AC3E}">
        <p14:creationId xmlns:p14="http://schemas.microsoft.com/office/powerpoint/2010/main" val="76743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Session will be recorded and uploaded to the HFNY website</a:t>
            </a:r>
          </a:p>
          <a:p>
            <a:pPr marL="171450" indent="-171450">
              <a:buFont typeface="Arial" panose="020B0604020202020204" pitchFamily="34" charset="0"/>
              <a:buChar char="•"/>
            </a:pPr>
            <a:r>
              <a:rPr lang="en-US" dirty="0"/>
              <a:t>We’ll leave time for questions at the end of this session but please feel free to put questions in the chat as we go along, and we’ll work to answer all of them at the end.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a:t>
            </a:fld>
            <a:endParaRPr lang="en-US" dirty="0"/>
          </a:p>
        </p:txBody>
      </p:sp>
    </p:spTree>
    <p:extLst>
      <p:ext uri="{BB962C8B-B14F-4D97-AF65-F5344CB8AC3E}">
        <p14:creationId xmlns:p14="http://schemas.microsoft.com/office/powerpoint/2010/main" val="294853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 week before the visit, the peer team will ask for the active caseload list. You can run MIS report for this information Active Participant Roster that includes all the information needed for them to select the family files they will review. You'll see that the sample is based on the number of HV's. 1-5 HV's they will select 3 files per HV, 6-11 HV's 2 per HV and 12 or more HV's they will do 1 per HV. Every HV at the program will have at least one file reviewed. Peers will be looking for files that involve CPS reports, CA transition plans and participant death. </a:t>
            </a:r>
          </a:p>
          <a:p>
            <a:endParaRPr lang="en-US" dirty="0">
              <a:cs typeface="Calibri"/>
            </a:endParaRPr>
          </a:p>
        </p:txBody>
      </p:sp>
      <p:sp>
        <p:nvSpPr>
          <p:cNvPr id="4" name="Slide Number Placeholder 3"/>
          <p:cNvSpPr>
            <a:spLocks noGrp="1"/>
          </p:cNvSpPr>
          <p:nvPr>
            <p:ph type="sldNum" sz="quarter" idx="5"/>
          </p:nvPr>
        </p:nvSpPr>
        <p:spPr/>
        <p:txBody>
          <a:bodyPr/>
          <a:lstStyle/>
          <a:p>
            <a:fld id="{6F46CE3E-BAE1-4379-BB03-BB830258BFC7}" type="slidenum">
              <a:rPr lang="en-US" smtClean="0"/>
              <a:t>10</a:t>
            </a:fld>
            <a:endParaRPr lang="en-US"/>
          </a:p>
        </p:txBody>
      </p:sp>
    </p:spTree>
    <p:extLst>
      <p:ext uri="{BB962C8B-B14F-4D97-AF65-F5344CB8AC3E}">
        <p14:creationId xmlns:p14="http://schemas.microsoft.com/office/powerpoint/2010/main" val="329129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day 1 peers will also be reviewing the supervision notes that correspond with the HV and family files selected. They will also be looking at HR files. Please review BPS 9-3A as it relates to the information they will want to see from HR. This includes the sample interview questions for staff, verification of 2 reference checks, date of criminal background checks (if you have not already uploaded this one in </a:t>
            </a:r>
            <a:r>
              <a:rPr lang="en-US" dirty="0" err="1">
                <a:cs typeface="Calibri"/>
              </a:rPr>
              <a:t>sharepoint</a:t>
            </a:r>
            <a:r>
              <a:rPr lang="en-US" dirty="0">
                <a:cs typeface="Calibri"/>
              </a:rPr>
              <a:t>). You also have the option to get this verification of standardized interview questions and reference checks on your agency letterhead and signed by HR and upload into </a:t>
            </a:r>
            <a:r>
              <a:rPr lang="en-US" dirty="0" err="1">
                <a:cs typeface="Calibri"/>
              </a:rPr>
              <a:t>sharepoint</a:t>
            </a:r>
            <a:r>
              <a:rPr lang="en-US" dirty="0">
                <a:cs typeface="Calibri"/>
              </a:rPr>
              <a:t> or have available for the onsite review. If you have the letter that includes all the elements of the BPS 9-3A you don’t need to show individual personnel records. We uploaded the HR letter and background checks in our self study so they could review prior to coming on site. Remember to include any new staff on your background checks if you uploaded that into </a:t>
            </a:r>
            <a:r>
              <a:rPr lang="en-US" dirty="0" err="1">
                <a:cs typeface="Calibri"/>
              </a:rPr>
              <a:t>sharepoint</a:t>
            </a:r>
            <a:r>
              <a:rPr lang="en-US" dirty="0">
                <a:cs typeface="Calibri"/>
              </a:rPr>
              <a:t> already and had new hires. </a:t>
            </a:r>
          </a:p>
          <a:p>
            <a:endParaRPr lang="en-US" dirty="0">
              <a:cs typeface="Calibri"/>
            </a:endParaRPr>
          </a:p>
          <a:p>
            <a:r>
              <a:rPr lang="en-US" dirty="0">
                <a:cs typeface="Calibri"/>
              </a:rPr>
              <a:t>We talked about having team meeting minutes and advisory board minutes available on site or uploading them as evidence into the self study to review prior. This is what we did for CA. </a:t>
            </a:r>
          </a:p>
          <a:p>
            <a:endParaRPr lang="en-US" dirty="0">
              <a:cs typeface="Calibri"/>
            </a:endParaRPr>
          </a:p>
          <a:p>
            <a:r>
              <a:rPr lang="en-US" dirty="0">
                <a:cs typeface="Calibri"/>
              </a:rPr>
              <a:t>PM need to be available and on site throughout the visit to meet with the peers and answer any questions that come up.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F46CE3E-BAE1-4379-BB03-BB830258BFC7}" type="slidenum">
              <a:rPr lang="en-US" smtClean="0"/>
              <a:t>11</a:t>
            </a:fld>
            <a:endParaRPr lang="en-US"/>
          </a:p>
        </p:txBody>
      </p:sp>
    </p:spTree>
    <p:extLst>
      <p:ext uri="{BB962C8B-B14F-4D97-AF65-F5344CB8AC3E}">
        <p14:creationId xmlns:p14="http://schemas.microsoft.com/office/powerpoint/2010/main" val="326097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Meeting-read slide </a:t>
            </a:r>
          </a:p>
        </p:txBody>
      </p:sp>
      <p:sp>
        <p:nvSpPr>
          <p:cNvPr id="4" name="Slide Number Placeholder 3"/>
          <p:cNvSpPr>
            <a:spLocks noGrp="1"/>
          </p:cNvSpPr>
          <p:nvPr>
            <p:ph type="sldNum" sz="quarter" idx="5"/>
          </p:nvPr>
        </p:nvSpPr>
        <p:spPr/>
        <p:txBody>
          <a:bodyPr/>
          <a:lstStyle/>
          <a:p>
            <a:fld id="{6F46CE3E-BAE1-4379-BB03-BB830258BFC7}" type="slidenum">
              <a:rPr lang="en-US" smtClean="0"/>
              <a:t>12</a:t>
            </a:fld>
            <a:endParaRPr lang="en-US"/>
          </a:p>
        </p:txBody>
      </p:sp>
    </p:spTree>
    <p:extLst>
      <p:ext uri="{BB962C8B-B14F-4D97-AF65-F5344CB8AC3E}">
        <p14:creationId xmlns:p14="http://schemas.microsoft.com/office/powerpoint/2010/main" val="50963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site interviews start on day 2. As noted in the sample agenda, the staff, supervisors, families and PM will be interviewed. In addition, the peers will want to interview the PM's supervisor, and advisory board members. HFA notes that staff can bring a file with them to demonstrate practice but it is not required. We will look at some sample interview questions and talk about topics to consider for mock interviews. Remember interviews are used to fill in gaps and will not be inclusive of everything to implement the model. In addition to the questions and topics we will look at, it is a good idea to be sure staff are familiar with policy and your site specific procedures especially around CAN, Participant Death, supervision and support. It will also be important for your staff to be familiar with your equity plan and how your program gets feedback from families. Something we did to prepare for interviews was having staff read certain parts of our self study. There is not anything that should be asked that they wont know. It will be about their work and how they practice and support families. </a:t>
            </a:r>
          </a:p>
        </p:txBody>
      </p:sp>
      <p:sp>
        <p:nvSpPr>
          <p:cNvPr id="4" name="Slide Number Placeholder 3"/>
          <p:cNvSpPr>
            <a:spLocks noGrp="1"/>
          </p:cNvSpPr>
          <p:nvPr>
            <p:ph type="sldNum" sz="quarter" idx="5"/>
          </p:nvPr>
        </p:nvSpPr>
        <p:spPr/>
        <p:txBody>
          <a:bodyPr/>
          <a:lstStyle/>
          <a:p>
            <a:fld id="{6F46CE3E-BAE1-4379-BB03-BB830258BFC7}" type="slidenum">
              <a:rPr lang="en-US" smtClean="0"/>
              <a:t>13</a:t>
            </a:fld>
            <a:endParaRPr lang="en-US"/>
          </a:p>
        </p:txBody>
      </p:sp>
    </p:spTree>
    <p:extLst>
      <p:ext uri="{BB962C8B-B14F-4D97-AF65-F5344CB8AC3E}">
        <p14:creationId xmlns:p14="http://schemas.microsoft.com/office/powerpoint/2010/main" val="348905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a couple sample questions shared by HFA for staff and families. One thing we found was that our questions were really broad and gave us an opportunity to talk openly about our processes. </a:t>
            </a:r>
          </a:p>
        </p:txBody>
      </p:sp>
      <p:sp>
        <p:nvSpPr>
          <p:cNvPr id="4" name="Slide Number Placeholder 3"/>
          <p:cNvSpPr>
            <a:spLocks noGrp="1"/>
          </p:cNvSpPr>
          <p:nvPr>
            <p:ph type="sldNum" sz="quarter" idx="5"/>
          </p:nvPr>
        </p:nvSpPr>
        <p:spPr/>
        <p:txBody>
          <a:bodyPr/>
          <a:lstStyle/>
          <a:p>
            <a:fld id="{6F46CE3E-BAE1-4379-BB03-BB830258BFC7}" type="slidenum">
              <a:rPr lang="en-US" smtClean="0"/>
              <a:t>14</a:t>
            </a:fld>
            <a:endParaRPr lang="en-US"/>
          </a:p>
        </p:txBody>
      </p:sp>
    </p:spTree>
    <p:extLst>
      <p:ext uri="{BB962C8B-B14F-4D97-AF65-F5344CB8AC3E}">
        <p14:creationId xmlns:p14="http://schemas.microsoft.com/office/powerpoint/2010/main" val="213969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topics that could be asked of the program manager. Remember you will not be asked about everything. Interviews are site specific and a way to fill in gaps in documentation to properly score a standard. Some advice would be to be familiar with your equity plan and BPS 5 and your procedures for BPS 5.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15</a:t>
            </a:fld>
            <a:endParaRPr lang="en-US"/>
          </a:p>
        </p:txBody>
      </p:sp>
    </p:spTree>
    <p:extLst>
      <p:ext uri="{BB962C8B-B14F-4D97-AF65-F5344CB8AC3E}">
        <p14:creationId xmlns:p14="http://schemas.microsoft.com/office/powerpoint/2010/main" val="154301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additional topics. I would also be sure PM, supervisor and staff are familiar with CAN policy and procedure. This is a relatively new policy and procedures so it will be good to use some prep time to review that to be sure all are clear.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16</a:t>
            </a:fld>
            <a:endParaRPr lang="en-US"/>
          </a:p>
        </p:txBody>
      </p:sp>
    </p:spTree>
    <p:extLst>
      <p:ext uri="{BB962C8B-B14F-4D97-AF65-F5344CB8AC3E}">
        <p14:creationId xmlns:p14="http://schemas.microsoft.com/office/powerpoint/2010/main" val="11704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the topics for supervisors. You will notice that they are similar and again have BPS 5 as a focus. </a:t>
            </a:r>
          </a:p>
        </p:txBody>
      </p:sp>
      <p:sp>
        <p:nvSpPr>
          <p:cNvPr id="4" name="Slide Number Placeholder 3"/>
          <p:cNvSpPr>
            <a:spLocks noGrp="1"/>
          </p:cNvSpPr>
          <p:nvPr>
            <p:ph type="sldNum" sz="quarter" idx="5"/>
          </p:nvPr>
        </p:nvSpPr>
        <p:spPr/>
        <p:txBody>
          <a:bodyPr/>
          <a:lstStyle/>
          <a:p>
            <a:fld id="{6F46CE3E-BAE1-4379-BB03-BB830258BFC7}" type="slidenum">
              <a:rPr lang="en-US" smtClean="0"/>
              <a:t>17</a:t>
            </a:fld>
            <a:endParaRPr lang="en-US"/>
          </a:p>
        </p:txBody>
      </p:sp>
    </p:spTree>
    <p:extLst>
      <p:ext uri="{BB962C8B-B14F-4D97-AF65-F5344CB8AC3E}">
        <p14:creationId xmlns:p14="http://schemas.microsoft.com/office/powerpoint/2010/main" val="206867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Supervisors will also want to be sure that they are clear on service plan policy and procedures and </a:t>
            </a:r>
            <a:r>
              <a:rPr lang="en-US" dirty="0" err="1">
                <a:cs typeface="Calibri"/>
              </a:rPr>
              <a:t>documentaion</a:t>
            </a:r>
            <a:r>
              <a:rPr lang="en-US" dirty="0">
                <a:cs typeface="Calibri"/>
              </a:rPr>
              <a:t>. </a:t>
            </a:r>
          </a:p>
        </p:txBody>
      </p:sp>
      <p:sp>
        <p:nvSpPr>
          <p:cNvPr id="4" name="Slide Number Placeholder 3"/>
          <p:cNvSpPr>
            <a:spLocks noGrp="1"/>
          </p:cNvSpPr>
          <p:nvPr>
            <p:ph type="sldNum" sz="quarter" idx="5"/>
          </p:nvPr>
        </p:nvSpPr>
        <p:spPr/>
        <p:txBody>
          <a:bodyPr/>
          <a:lstStyle/>
          <a:p>
            <a:fld id="{6F46CE3E-BAE1-4379-BB03-BB830258BFC7}" type="slidenum">
              <a:rPr lang="en-US" smtClean="0"/>
              <a:t>18</a:t>
            </a:fld>
            <a:endParaRPr lang="en-US"/>
          </a:p>
        </p:txBody>
      </p:sp>
    </p:spTree>
    <p:extLst>
      <p:ext uri="{BB962C8B-B14F-4D97-AF65-F5344CB8AC3E}">
        <p14:creationId xmlns:p14="http://schemas.microsoft.com/office/powerpoint/2010/main" val="1426020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FRS/FSS topics: Again BPS 5 shows up here. Also, focusing on service planning and FGP. </a:t>
            </a:r>
          </a:p>
        </p:txBody>
      </p:sp>
      <p:sp>
        <p:nvSpPr>
          <p:cNvPr id="4" name="Slide Number Placeholder 3"/>
          <p:cNvSpPr>
            <a:spLocks noGrp="1"/>
          </p:cNvSpPr>
          <p:nvPr>
            <p:ph type="sldNum" sz="quarter" idx="5"/>
          </p:nvPr>
        </p:nvSpPr>
        <p:spPr/>
        <p:txBody>
          <a:bodyPr/>
          <a:lstStyle/>
          <a:p>
            <a:fld id="{6F46CE3E-BAE1-4379-BB03-BB830258BFC7}" type="slidenum">
              <a:rPr lang="en-US" smtClean="0"/>
              <a:t>19</a:t>
            </a:fld>
            <a:endParaRPr lang="en-US"/>
          </a:p>
        </p:txBody>
      </p:sp>
    </p:spTree>
    <p:extLst>
      <p:ext uri="{BB962C8B-B14F-4D97-AF65-F5344CB8AC3E}">
        <p14:creationId xmlns:p14="http://schemas.microsoft.com/office/powerpoint/2010/main" val="100175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the agenda for today. </a:t>
            </a:r>
          </a:p>
        </p:txBody>
      </p:sp>
      <p:sp>
        <p:nvSpPr>
          <p:cNvPr id="4" name="Slide Number Placeholder 3"/>
          <p:cNvSpPr>
            <a:spLocks noGrp="1"/>
          </p:cNvSpPr>
          <p:nvPr>
            <p:ph type="sldNum" sz="quarter" idx="5"/>
          </p:nvPr>
        </p:nvSpPr>
        <p:spPr/>
        <p:txBody>
          <a:bodyPr/>
          <a:lstStyle/>
          <a:p>
            <a:fld id="{6F46CE3E-BAE1-4379-BB03-BB830258BFC7}" type="slidenum">
              <a:rPr lang="en-US" smtClean="0"/>
              <a:t>2</a:t>
            </a:fld>
            <a:endParaRPr lang="en-US"/>
          </a:p>
        </p:txBody>
      </p:sp>
    </p:spTree>
    <p:extLst>
      <p:ext uri="{BB962C8B-B14F-4D97-AF65-F5344CB8AC3E}">
        <p14:creationId xmlns:p14="http://schemas.microsoft.com/office/powerpoint/2010/main" val="277420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Topics for families. BPS 5 again. </a:t>
            </a:r>
          </a:p>
        </p:txBody>
      </p:sp>
      <p:sp>
        <p:nvSpPr>
          <p:cNvPr id="4" name="Slide Number Placeholder 3"/>
          <p:cNvSpPr>
            <a:spLocks noGrp="1"/>
          </p:cNvSpPr>
          <p:nvPr>
            <p:ph type="sldNum" sz="quarter" idx="5"/>
          </p:nvPr>
        </p:nvSpPr>
        <p:spPr/>
        <p:txBody>
          <a:bodyPr/>
          <a:lstStyle/>
          <a:p>
            <a:fld id="{6F46CE3E-BAE1-4379-BB03-BB830258BFC7}" type="slidenum">
              <a:rPr lang="en-US" smtClean="0"/>
              <a:t>21</a:t>
            </a:fld>
            <a:endParaRPr lang="en-US"/>
          </a:p>
        </p:txBody>
      </p:sp>
    </p:spTree>
    <p:extLst>
      <p:ext uri="{BB962C8B-B14F-4D97-AF65-F5344CB8AC3E}">
        <p14:creationId xmlns:p14="http://schemas.microsoft.com/office/powerpoint/2010/main" val="374717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Advisory Group </a:t>
            </a:r>
          </a:p>
        </p:txBody>
      </p:sp>
      <p:sp>
        <p:nvSpPr>
          <p:cNvPr id="4" name="Slide Number Placeholder 3"/>
          <p:cNvSpPr>
            <a:spLocks noGrp="1"/>
          </p:cNvSpPr>
          <p:nvPr>
            <p:ph type="sldNum" sz="quarter" idx="5"/>
          </p:nvPr>
        </p:nvSpPr>
        <p:spPr/>
        <p:txBody>
          <a:bodyPr/>
          <a:lstStyle/>
          <a:p>
            <a:fld id="{6F46CE3E-BAE1-4379-BB03-BB830258BFC7}" type="slidenum">
              <a:rPr lang="en-US" smtClean="0"/>
              <a:t>23</a:t>
            </a:fld>
            <a:endParaRPr lang="en-US"/>
          </a:p>
        </p:txBody>
      </p:sp>
    </p:spTree>
    <p:extLst>
      <p:ext uri="{BB962C8B-B14F-4D97-AF65-F5344CB8AC3E}">
        <p14:creationId xmlns:p14="http://schemas.microsoft.com/office/powerpoint/2010/main" val="310771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Supervisor of PM </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24</a:t>
            </a:fld>
            <a:endParaRPr lang="en-US"/>
          </a:p>
        </p:txBody>
      </p:sp>
    </p:spTree>
    <p:extLst>
      <p:ext uri="{BB962C8B-B14F-4D97-AF65-F5344CB8AC3E}">
        <p14:creationId xmlns:p14="http://schemas.microsoft.com/office/powerpoint/2010/main" val="1542468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spcBef>
                <a:spcPct val="20000"/>
              </a:spcBef>
              <a:buFont typeface="Arial"/>
              <a:buChar char="•"/>
            </a:pPr>
            <a:r>
              <a:rPr lang="en-US" dirty="0"/>
              <a:t>Transition plans-if families give you notice of closure, ensure you have a transition plan for them. Utilize the MIS to document the transition plan. The MIS has what is needed to show adherence. This is a recent practice standard so even if you don’t have older ones, start looking that you have recent ones. </a:t>
            </a:r>
          </a:p>
          <a:p>
            <a:pPr>
              <a:spcBef>
                <a:spcPct val="20000"/>
              </a:spcBef>
            </a:pPr>
            <a:endParaRPr lang="en-US" dirty="0">
              <a:cs typeface="Calibri" panose="020F0502020204030204"/>
            </a:endParaRPr>
          </a:p>
          <a:p>
            <a:pPr marL="456565" indent="-456565">
              <a:spcBef>
                <a:spcPct val="20000"/>
              </a:spcBef>
              <a:buFont typeface="Arial"/>
              <a:buChar char="•"/>
            </a:pPr>
            <a:r>
              <a:rPr lang="en-US" dirty="0"/>
              <a:t>FGP celebration documentation with the family and supervision with staff. Look at your procedures, how did you identify celebrating family goals being achieved with the families? How do you support staff in celebrating them when families achieve a goal? Are you documenting celebrations?  It can be something as simple as ATP, recognizing the families achievement. "Celebrated with a high five with the family". Look in the HV record or FGP form for the celebration. Supervision notes as well. </a:t>
            </a:r>
            <a:endParaRPr lang="en-US" dirty="0">
              <a:cs typeface="Calibri"/>
            </a:endParaRPr>
          </a:p>
          <a:p>
            <a:pPr>
              <a:spcBef>
                <a:spcPct val="20000"/>
              </a:spcBef>
            </a:pPr>
            <a:endParaRPr lang="en-US" dirty="0">
              <a:cs typeface="Calibri"/>
            </a:endParaRPr>
          </a:p>
          <a:p>
            <a:pPr marL="456565" indent="-456565">
              <a:spcBef>
                <a:spcPct val="20000"/>
              </a:spcBef>
              <a:buFont typeface="Arial"/>
              <a:buChar char="•"/>
            </a:pPr>
            <a:r>
              <a:rPr lang="en-US" dirty="0"/>
              <a:t>FROG Domains with a score of 1-4 make sure that it is on the service plan. Each domain should have a plan or activity identified with a score of 1-4. If no score should still be there with protective factor. Implementation and regular updates being shown and the dates that it occurred. Super important to show the dates in the last column to show implementation. It doesn’t have to be every domain but show that it is being regularly discussed and implemented. Issues that come up later are documented. </a:t>
            </a:r>
            <a:endParaRPr lang="en-US" dirty="0">
              <a:cs typeface="Calibri"/>
            </a:endParaRPr>
          </a:p>
          <a:p>
            <a:pPr marL="913765" lvl="1" indent="-456565">
              <a:spcBef>
                <a:spcPct val="20000"/>
              </a:spcBef>
              <a:buFont typeface="Arial"/>
              <a:buChar char="•"/>
            </a:pPr>
            <a:r>
              <a:rPr lang="en-US" dirty="0"/>
              <a:t>development delay</a:t>
            </a:r>
            <a:endParaRPr lang="en-US" dirty="0">
              <a:cs typeface="Calibri" panose="020F0502020204030204"/>
            </a:endParaRPr>
          </a:p>
          <a:p>
            <a:pPr marL="913765" lvl="1" indent="-456565">
              <a:spcBef>
                <a:spcPct val="20000"/>
              </a:spcBef>
              <a:buFont typeface="Arial"/>
              <a:buChar char="•"/>
            </a:pPr>
            <a:r>
              <a:rPr lang="en-US" dirty="0"/>
              <a:t>elevated depression screen</a:t>
            </a:r>
            <a:endParaRPr lang="en-US" dirty="0">
              <a:cs typeface="Calibri" panose="020F0502020204030204"/>
            </a:endParaRPr>
          </a:p>
          <a:p>
            <a:pPr marL="913765" lvl="1" indent="-456565">
              <a:spcBef>
                <a:spcPct val="20000"/>
              </a:spcBef>
              <a:buFont typeface="Arial"/>
              <a:buChar char="•"/>
            </a:pPr>
            <a:r>
              <a:rPr lang="en-US" dirty="0"/>
              <a:t>calls to the SCR</a:t>
            </a:r>
            <a:endParaRPr lang="en-US" dirty="0">
              <a:cs typeface="Calibri" panose="020F0502020204030204"/>
            </a:endParaRPr>
          </a:p>
          <a:p>
            <a:pPr lvl="1">
              <a:spcBef>
                <a:spcPct val="20000"/>
              </a:spcBef>
            </a:pPr>
            <a:endParaRPr lang="en-US" dirty="0">
              <a:cs typeface="Calibri" panose="020F0502020204030204"/>
            </a:endParaRPr>
          </a:p>
          <a:p>
            <a:pPr marL="456565" indent="-456565">
              <a:spcBef>
                <a:spcPct val="20000"/>
              </a:spcBef>
              <a:buFont typeface="Arial"/>
              <a:buChar char="•"/>
            </a:pPr>
            <a:r>
              <a:rPr lang="en-US" dirty="0"/>
              <a:t>CAN Reporting-be mindful that you are documenting calls your program makes in the supervision note and that follow up is being documented in the service plan. Are all staff clear on the new policy that they are required to make a call to the SCR for suspicion of abuse or neglect even if they think it has been reported? Review your policy and procedure with staff.  This will most likely be part of interviews. </a:t>
            </a:r>
            <a:endParaRPr lang="en-US" dirty="0">
              <a:cs typeface="Calibri"/>
            </a:endParaRPr>
          </a:p>
          <a:p>
            <a:pPr>
              <a:spcBef>
                <a:spcPct val="20000"/>
              </a:spcBef>
            </a:pPr>
            <a:endParaRPr lang="en-US" dirty="0">
              <a:cs typeface="Calibri"/>
            </a:endParaRPr>
          </a:p>
          <a:p>
            <a:pPr marL="456565" indent="-456565">
              <a:spcBef>
                <a:spcPct val="20000"/>
              </a:spcBef>
              <a:buFont typeface="Arial"/>
              <a:buChar char="•"/>
            </a:pPr>
            <a:r>
              <a:rPr lang="en-US" dirty="0"/>
              <a:t>Review Equity Plan- for a two MUST have review and feedback from staff, for a 3 with advisory board. HFNY requires review with advisory board. If you haven't reviewed and received feedback do that now and document in the Equity Plan review section. </a:t>
            </a:r>
            <a:endParaRPr lang="en-US" dirty="0">
              <a:cs typeface="Calibri"/>
            </a:endParaRPr>
          </a:p>
          <a:p>
            <a:pPr marL="456565" indent="-456565">
              <a:spcBef>
                <a:spcPct val="20000"/>
              </a:spcBef>
              <a:buFont typeface="Arial"/>
              <a:buChar char="•"/>
            </a:pPr>
            <a:endParaRPr lang="en-US" dirty="0">
              <a:cs typeface="Calibri"/>
            </a:endParaRPr>
          </a:p>
          <a:p>
            <a:pPr marL="456565" indent="-456565">
              <a:spcBef>
                <a:spcPct val="20000"/>
              </a:spcBef>
              <a:buFont typeface="Arial"/>
              <a:buChar char="•"/>
            </a:pPr>
            <a:r>
              <a:rPr lang="en-US" dirty="0">
                <a:cs typeface="Calibri"/>
              </a:rPr>
              <a:t>Team Agreements/Commitments/Policy- interview questions on the team agreements. Do you have them? Do staff know the agreements? Do they know the policy related to BPS 5-1B. Staff are able to describe policy or written guidance. </a:t>
            </a:r>
          </a:p>
          <a:p>
            <a:pPr marL="456565" indent="-456565">
              <a:spcBef>
                <a:spcPct val="20000"/>
              </a:spcBef>
              <a:buFont typeface="Arial"/>
              <a:buChar char="•"/>
            </a:pPr>
            <a:endParaRPr lang="en-US" dirty="0">
              <a:cs typeface="Calibri"/>
            </a:endParaRPr>
          </a:p>
          <a:p>
            <a:pPr marL="456565" indent="-456565">
              <a:spcBef>
                <a:spcPct val="20000"/>
              </a:spcBef>
              <a:buFont typeface="Arial"/>
              <a:buChar char="•"/>
            </a:pPr>
            <a:r>
              <a:rPr lang="en-US" dirty="0"/>
              <a:t>Service Agreement and Rights and Confidentiality Forms: Does your form have the information related to who to contact for grievances filled in? Samples will need to be shown on site. Submit blank form with your policy. </a:t>
            </a:r>
            <a:endParaRPr lang="en-US" dirty="0">
              <a:cs typeface="Calibri"/>
            </a:endParaRPr>
          </a:p>
          <a:p>
            <a:pPr marL="456565" indent="-456565">
              <a:spcBef>
                <a:spcPct val="20000"/>
              </a:spcBef>
              <a:buFont typeface="Arial"/>
              <a:buChar char="•"/>
            </a:pPr>
            <a:endParaRPr lang="en-US" dirty="0">
              <a:cs typeface="Calibri"/>
            </a:endParaRPr>
          </a:p>
          <a:p>
            <a:pPr marL="456565" indent="-456565">
              <a:spcBef>
                <a:spcPct val="20000"/>
              </a:spcBef>
              <a:buFont typeface="Arial"/>
              <a:buChar char="•"/>
            </a:pPr>
            <a:r>
              <a:rPr lang="en-US" dirty="0">
                <a:cs typeface="Calibri"/>
              </a:rPr>
              <a:t>Release of Information: does it have all bullets? Is it completed to include that it is time limited, specific information to be released. Submit your blank form with the policy. Samples reviewed on site. </a:t>
            </a:r>
          </a:p>
          <a:p>
            <a:pPr marL="456565" indent="-456565">
              <a:spcBef>
                <a:spcPct val="20000"/>
              </a:spcBef>
              <a:buFont typeface="Arial"/>
              <a:buChar char="•"/>
            </a:pPr>
            <a:endParaRPr lang="en-US" dirty="0">
              <a:cs typeface="Calibri"/>
            </a:endParaRPr>
          </a:p>
          <a:p>
            <a:pPr marL="456565" indent="-456565">
              <a:spcBef>
                <a:spcPct val="20000"/>
              </a:spcBef>
              <a:buFont typeface="Arial"/>
              <a:buChar char="•"/>
            </a:pPr>
            <a:r>
              <a:rPr lang="en-US" dirty="0">
                <a:cs typeface="Calibri"/>
              </a:rPr>
              <a:t>Cheers- at least 2 domains even if child is sleeping. Reflective strategies used that reflect the PCI. Supervisors supporting Cheers (not reiterating what happened in the visit). Essential Standards!!! </a:t>
            </a:r>
          </a:p>
        </p:txBody>
      </p:sp>
      <p:sp>
        <p:nvSpPr>
          <p:cNvPr id="4" name="Slide Number Placeholder 3"/>
          <p:cNvSpPr>
            <a:spLocks noGrp="1"/>
          </p:cNvSpPr>
          <p:nvPr>
            <p:ph type="sldNum" sz="quarter" idx="5"/>
          </p:nvPr>
        </p:nvSpPr>
        <p:spPr/>
        <p:txBody>
          <a:bodyPr/>
          <a:lstStyle/>
          <a:p>
            <a:fld id="{6F46CE3E-BAE1-4379-BB03-BB830258BFC7}" type="slidenum">
              <a:rPr lang="en-US" smtClean="0"/>
              <a:t>25</a:t>
            </a:fld>
            <a:endParaRPr lang="en-US"/>
          </a:p>
        </p:txBody>
      </p:sp>
    </p:spTree>
    <p:extLst>
      <p:ext uri="{BB962C8B-B14F-4D97-AF65-F5344CB8AC3E}">
        <p14:creationId xmlns:p14="http://schemas.microsoft.com/office/powerpoint/2010/main" val="100667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26</a:t>
            </a:fld>
            <a:endParaRPr lang="en-US"/>
          </a:p>
        </p:txBody>
      </p:sp>
    </p:spTree>
    <p:extLst>
      <p:ext uri="{BB962C8B-B14F-4D97-AF65-F5344CB8AC3E}">
        <p14:creationId xmlns:p14="http://schemas.microsoft.com/office/powerpoint/2010/main" val="190694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27</a:t>
            </a:fld>
            <a:endParaRPr lang="en-US"/>
          </a:p>
        </p:txBody>
      </p:sp>
    </p:spTree>
    <p:extLst>
      <p:ext uri="{BB962C8B-B14F-4D97-AF65-F5344CB8AC3E}">
        <p14:creationId xmlns:p14="http://schemas.microsoft.com/office/powerpoint/2010/main" val="399935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28</a:t>
            </a:fld>
            <a:endParaRPr lang="en-US"/>
          </a:p>
        </p:txBody>
      </p:sp>
    </p:spTree>
    <p:extLst>
      <p:ext uri="{BB962C8B-B14F-4D97-AF65-F5344CB8AC3E}">
        <p14:creationId xmlns:p14="http://schemas.microsoft.com/office/powerpoint/2010/main" val="223453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a reminder on opportunities for support</a:t>
            </a:r>
            <a:endParaRPr lang="en-US" dirty="0"/>
          </a:p>
        </p:txBody>
      </p:sp>
      <p:sp>
        <p:nvSpPr>
          <p:cNvPr id="4" name="Slide Number Placeholder 3"/>
          <p:cNvSpPr>
            <a:spLocks noGrp="1"/>
          </p:cNvSpPr>
          <p:nvPr>
            <p:ph type="sldNum" sz="quarter" idx="5"/>
          </p:nvPr>
        </p:nvSpPr>
        <p:spPr/>
        <p:txBody>
          <a:bodyPr/>
          <a:lstStyle/>
          <a:p>
            <a:fld id="{6F46CE3E-BAE1-4379-BB03-BB830258BFC7}" type="slidenum">
              <a:rPr lang="en-US" smtClean="0"/>
              <a:t>3</a:t>
            </a:fld>
            <a:endParaRPr lang="en-US" dirty="0"/>
          </a:p>
        </p:txBody>
      </p:sp>
    </p:spTree>
    <p:extLst>
      <p:ext uri="{BB962C8B-B14F-4D97-AF65-F5344CB8AC3E}">
        <p14:creationId xmlns:p14="http://schemas.microsoft.com/office/powerpoint/2010/main" val="422149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Arrival days are usually Sunday but if you could not do Sunday your visit was changed to start on Monday. This sample has a 9am start time with a 5pm end time. Please note that peers will share the personalized agenda with you 4 weeks prior to your visits. </a:t>
            </a:r>
          </a:p>
          <a:p>
            <a:r>
              <a:rPr lang="en-US" dirty="0">
                <a:cs typeface="Calibri"/>
              </a:rPr>
              <a:t>Program Managers will need to be on site to be able to talk with the peers and answer any questions they have. PM's will meet with the peer first thing to talk about anything that may have changed in terms of practice since your submission of the self study, discuss any of the additional information that have requested prior to getting started. Remember they will be communicating with you up until the visit with any questions, requesting info etc... leading up to the visit. If they request information or additional documentation you can send it to them prior to their onsite visit so that they can review it prior to coming. </a:t>
            </a:r>
          </a:p>
          <a:p>
            <a:endParaRPr lang="en-US" dirty="0">
              <a:cs typeface="Calibri"/>
            </a:endParaRPr>
          </a:p>
          <a:p>
            <a:r>
              <a:rPr lang="en-US" dirty="0">
                <a:cs typeface="Calibri"/>
              </a:rPr>
              <a:t>PM and supervisor will provide an overview of the MIS to show the peers how to access information in the HV log, supervision notes, service plans, FROG, service referrals etc... do a walk through of the MIS and all the places we document things. </a:t>
            </a:r>
          </a:p>
          <a:p>
            <a:endParaRPr lang="en-US">
              <a:cs typeface="Calibri"/>
            </a:endParaRPr>
          </a:p>
          <a:p>
            <a:r>
              <a:rPr lang="en-US" dirty="0">
                <a:cs typeface="Calibri"/>
              </a:rPr>
              <a:t>Share your team meeting minutes with them, advisory group minutes, HR files etc... You can also consider putting these items in the self study under the corresponding BPS and label it what it is. For example, under skill development for the HFNY unit, I created a folder that I labeled team meeting agendas and out all of our team meeting agendas in that folder to show evidence of what we do in our unit. It helped save time on site because they were able to access the evidence in advance. You can do this with team meetings, advisory board minutes etc... </a:t>
            </a:r>
          </a:p>
          <a:p>
            <a:endParaRPr lang="en-US" dirty="0">
              <a:cs typeface="Calibri"/>
            </a:endParaRPr>
          </a:p>
          <a:p>
            <a:r>
              <a:rPr lang="en-US">
                <a:cs typeface="Calibri"/>
              </a:rPr>
              <a:t>The peers will have a working lunch and this is where you may need to make a plan to get lunch to them. I printed menus and had them in a folder so our peers could look at the options. They would order and pay for their lunch and then we just needed to go get it for them. </a:t>
            </a:r>
          </a:p>
          <a:p>
            <a:endParaRPr lang="en-US" dirty="0">
              <a:cs typeface="Calibri"/>
            </a:endParaRPr>
          </a:p>
          <a:p>
            <a:r>
              <a:rPr lang="en-US" dirty="0">
                <a:cs typeface="Calibri"/>
              </a:rPr>
              <a:t>At the end of the day they will debrief with the PM (you can consider inviting supervisors and even the PM supervisor to listen in on the debrief). At this point they will ask for additional information if needed. Typically this is an indication they cant find what they are looking for in what you have already provided. </a:t>
            </a:r>
          </a:p>
        </p:txBody>
      </p:sp>
      <p:sp>
        <p:nvSpPr>
          <p:cNvPr id="4" name="Slide Number Placeholder 3"/>
          <p:cNvSpPr>
            <a:spLocks noGrp="1"/>
          </p:cNvSpPr>
          <p:nvPr>
            <p:ph type="sldNum" sz="quarter" idx="5"/>
          </p:nvPr>
        </p:nvSpPr>
        <p:spPr/>
        <p:txBody>
          <a:bodyPr/>
          <a:lstStyle/>
          <a:p>
            <a:fld id="{6F46CE3E-BAE1-4379-BB03-BB830258BFC7}" type="slidenum">
              <a:rPr lang="en-US" smtClean="0"/>
              <a:t>4</a:t>
            </a:fld>
            <a:endParaRPr lang="en-US"/>
          </a:p>
        </p:txBody>
      </p:sp>
    </p:spTree>
    <p:extLst>
      <p:ext uri="{BB962C8B-B14F-4D97-AF65-F5344CB8AC3E}">
        <p14:creationId xmlns:p14="http://schemas.microsoft.com/office/powerpoint/2010/main" val="292600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Day two will be the welcome meeting with you and your team and any other program/agency individuals you would want to include. </a:t>
            </a:r>
          </a:p>
          <a:p>
            <a:r>
              <a:rPr lang="en-US" dirty="0">
                <a:cs typeface="Calibri" panose="020F0502020204030204"/>
              </a:rPr>
              <a:t>Day two is the start of interviews. Lets take a look at the sample for how this will flow. Again, this is a sample so it may vary for your program in terms of order. It will also vary based on number of staff at your program. Notice staff are interviewed individually. This might be scary for staff since they are used to being interviewed in groups for us. We will look at some sample questions and also topics to help prepare your staff for the interviews. </a:t>
            </a:r>
          </a:p>
        </p:txBody>
      </p:sp>
      <p:sp>
        <p:nvSpPr>
          <p:cNvPr id="4" name="Slide Number Placeholder 3"/>
          <p:cNvSpPr>
            <a:spLocks noGrp="1"/>
          </p:cNvSpPr>
          <p:nvPr>
            <p:ph type="sldNum" sz="quarter" idx="5"/>
          </p:nvPr>
        </p:nvSpPr>
        <p:spPr/>
        <p:txBody>
          <a:bodyPr/>
          <a:lstStyle/>
          <a:p>
            <a:fld id="{6F46CE3E-BAE1-4379-BB03-BB830258BFC7}" type="slidenum">
              <a:rPr lang="en-US" smtClean="0"/>
              <a:t>5</a:t>
            </a:fld>
            <a:endParaRPr lang="en-US"/>
          </a:p>
        </p:txBody>
      </p:sp>
    </p:spTree>
    <p:extLst>
      <p:ext uri="{BB962C8B-B14F-4D97-AF65-F5344CB8AC3E}">
        <p14:creationId xmlns:p14="http://schemas.microsoft.com/office/powerpoint/2010/main" val="148422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Here is the rest of the day for day 2. </a:t>
            </a:r>
          </a:p>
          <a:p>
            <a:r>
              <a:rPr lang="en-US" dirty="0">
                <a:cs typeface="Calibri" panose="020F0502020204030204"/>
              </a:rPr>
              <a:t>Same as Day 1 where there will be the debrief and request for additional info. </a:t>
            </a:r>
          </a:p>
        </p:txBody>
      </p:sp>
      <p:sp>
        <p:nvSpPr>
          <p:cNvPr id="4" name="Slide Number Placeholder 3"/>
          <p:cNvSpPr>
            <a:spLocks noGrp="1"/>
          </p:cNvSpPr>
          <p:nvPr>
            <p:ph type="sldNum" sz="quarter" idx="5"/>
          </p:nvPr>
        </p:nvSpPr>
        <p:spPr/>
        <p:txBody>
          <a:bodyPr/>
          <a:lstStyle/>
          <a:p>
            <a:fld id="{6F46CE3E-BAE1-4379-BB03-BB830258BFC7}" type="slidenum">
              <a:rPr lang="en-US" smtClean="0"/>
              <a:t>6</a:t>
            </a:fld>
            <a:endParaRPr lang="en-US"/>
          </a:p>
        </p:txBody>
      </p:sp>
    </p:spTree>
    <p:extLst>
      <p:ext uri="{BB962C8B-B14F-4D97-AF65-F5344CB8AC3E}">
        <p14:creationId xmlns:p14="http://schemas.microsoft.com/office/powerpoint/2010/main" val="54879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Here is a look at Day 3. There is time for more file reviews and then the rest of the morning is interviews with PM and families. According to HFA, they typically look to interview about 8 families and interviews are 15 minutes long. We will look at sample questions and topics that families may be asked. </a:t>
            </a:r>
          </a:p>
        </p:txBody>
      </p:sp>
      <p:sp>
        <p:nvSpPr>
          <p:cNvPr id="4" name="Slide Number Placeholder 3"/>
          <p:cNvSpPr>
            <a:spLocks noGrp="1"/>
          </p:cNvSpPr>
          <p:nvPr>
            <p:ph type="sldNum" sz="quarter" idx="5"/>
          </p:nvPr>
        </p:nvSpPr>
        <p:spPr/>
        <p:txBody>
          <a:bodyPr/>
          <a:lstStyle/>
          <a:p>
            <a:fld id="{6F46CE3E-BAE1-4379-BB03-BB830258BFC7}" type="slidenum">
              <a:rPr lang="en-US" smtClean="0"/>
              <a:t>7</a:t>
            </a:fld>
            <a:endParaRPr lang="en-US"/>
          </a:p>
        </p:txBody>
      </p:sp>
    </p:spTree>
    <p:extLst>
      <p:ext uri="{BB962C8B-B14F-4D97-AF65-F5344CB8AC3E}">
        <p14:creationId xmlns:p14="http://schemas.microsoft.com/office/powerpoint/2010/main" val="180063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 afternoon of the last day will include the peers wrapping up final information for the report out. There will be a Pre Exit meeting with the PM and anyone else the PM wants to include. This is where they will share strengths but the focus will be on the areas of challenge because the final exit meeting is where they like to really focus mainly on the strengths. The pre-exit meeting will give you those preliminary findings for the visit and what you are rated out on. You will get a written report with the detailed information 45 days after your visit if not before. The exit meeting is where you will want to consider including  staff, administration at your agency, advisory board members because this is where they will really put that emphasis on all the strengths of your program. </a:t>
            </a:r>
          </a:p>
        </p:txBody>
      </p:sp>
      <p:sp>
        <p:nvSpPr>
          <p:cNvPr id="4" name="Slide Number Placeholder 3"/>
          <p:cNvSpPr>
            <a:spLocks noGrp="1"/>
          </p:cNvSpPr>
          <p:nvPr>
            <p:ph type="sldNum" sz="quarter" idx="5"/>
          </p:nvPr>
        </p:nvSpPr>
        <p:spPr/>
        <p:txBody>
          <a:bodyPr/>
          <a:lstStyle/>
          <a:p>
            <a:fld id="{6F46CE3E-BAE1-4379-BB03-BB830258BFC7}" type="slidenum">
              <a:rPr lang="en-US" smtClean="0"/>
              <a:t>8</a:t>
            </a:fld>
            <a:endParaRPr lang="en-US"/>
          </a:p>
        </p:txBody>
      </p:sp>
    </p:spTree>
    <p:extLst>
      <p:ext uri="{BB962C8B-B14F-4D97-AF65-F5344CB8AC3E}">
        <p14:creationId xmlns:p14="http://schemas.microsoft.com/office/powerpoint/2010/main" val="116359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Logistics</a:t>
            </a:r>
            <a:r>
              <a:rPr lang="en-US" dirty="0">
                <a:cs typeface="Calibri"/>
              </a:rPr>
              <a:t> about day 1:</a:t>
            </a:r>
          </a:p>
          <a:p>
            <a:endParaRPr lang="en-US" dirty="0">
              <a:cs typeface="Calibri"/>
            </a:endParaRPr>
          </a:p>
          <a:p>
            <a:r>
              <a:rPr lang="en-US" dirty="0">
                <a:cs typeface="Calibri"/>
              </a:rPr>
              <a:t>Reserve a private space for the peers. You may want to consider having one room for the 3 days that they can set up in. Consider a room that is big enough to accommodate interviews with staff and families. </a:t>
            </a:r>
          </a:p>
        </p:txBody>
      </p:sp>
      <p:sp>
        <p:nvSpPr>
          <p:cNvPr id="4" name="Slide Number Placeholder 3"/>
          <p:cNvSpPr>
            <a:spLocks noGrp="1"/>
          </p:cNvSpPr>
          <p:nvPr>
            <p:ph type="sldNum" sz="quarter" idx="5"/>
          </p:nvPr>
        </p:nvSpPr>
        <p:spPr/>
        <p:txBody>
          <a:bodyPr/>
          <a:lstStyle/>
          <a:p>
            <a:fld id="{6F46CE3E-BAE1-4379-BB03-BB830258BFC7}" type="slidenum">
              <a:rPr lang="en-US" smtClean="0"/>
              <a:t>9</a:t>
            </a:fld>
            <a:endParaRPr lang="en-US"/>
          </a:p>
        </p:txBody>
      </p:sp>
    </p:spTree>
    <p:extLst>
      <p:ext uri="{BB962C8B-B14F-4D97-AF65-F5344CB8AC3E}">
        <p14:creationId xmlns:p14="http://schemas.microsoft.com/office/powerpoint/2010/main" val="374162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3470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1723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
        <p:nvSpPr>
          <p:cNvPr id="2" name="Vertical Title 1"/>
          <p:cNvSpPr>
            <a:spLocks noGrp="1"/>
          </p:cNvSpPr>
          <p:nvPr>
            <p:ph type="title" orient="vert"/>
          </p:nvPr>
        </p:nvSpPr>
        <p:spPr>
          <a:xfrm>
            <a:off x="8839200" y="584199"/>
            <a:ext cx="2743200" cy="55414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84200"/>
            <a:ext cx="8026400" cy="5541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191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41A6-5819-4CC3-96FB-17C6647FB804}"/>
              </a:ext>
            </a:extLst>
          </p:cNvPr>
          <p:cNvSpPr>
            <a:spLocks noGrp="1"/>
          </p:cNvSpPr>
          <p:nvPr>
            <p:ph sz="quarter" idx="10"/>
          </p:nvPr>
        </p:nvSpPr>
        <p:spPr>
          <a:xfrm>
            <a:off x="812800" y="2514600"/>
            <a:ext cx="7518400" cy="1828800"/>
          </a:xfrm>
          <a:prstGeom prst="rect">
            <a:avLst/>
          </a:prstGeom>
        </p:spPr>
        <p:txBody>
          <a:bodyPr/>
          <a:lstStyle>
            <a:lvl1pPr marL="0" indent="0" algn="l" defTabSz="1219170" rtl="0" eaLnBrk="1" latinLnBrk="0" hangingPunct="1">
              <a:buNone/>
              <a:defRPr lang="en-US" sz="5333" b="1" kern="1200" dirty="0" smtClean="0">
                <a:solidFill>
                  <a:srgbClr val="002D73"/>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3733" b="1" kern="1200" dirty="0" smtClean="0">
                <a:solidFill>
                  <a:srgbClr val="646569"/>
                </a:solidFill>
                <a:latin typeface="Arial" panose="020B0604020202020204" pitchFamily="34" charset="0"/>
                <a:ea typeface="+mn-ea"/>
                <a:cs typeface="Arial" panose="020B0604020202020204" pitchFamily="34" charset="0"/>
              </a:defRPr>
            </a:lvl2pPr>
            <a:lvl3pPr marL="12191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4043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4E410-A5E7-464B-BF2E-3220AA3B6BDF}"/>
              </a:ext>
            </a:extLst>
          </p:cNvPr>
          <p:cNvSpPr>
            <a:spLocks noGrp="1"/>
          </p:cNvSpPr>
          <p:nvPr>
            <p:ph sz="quarter" idx="10"/>
          </p:nvPr>
        </p:nvSpPr>
        <p:spPr>
          <a:xfrm>
            <a:off x="1117600" y="1803400"/>
            <a:ext cx="9753600" cy="4064000"/>
          </a:xfrm>
          <a:prstGeom prst="rect">
            <a:avLst/>
          </a:prstGeom>
        </p:spPr>
        <p:txBody>
          <a:bodyPr/>
          <a:lstStyle>
            <a:lvl1pPr marL="0" algn="l" defTabSz="1219170" rtl="0" eaLnBrk="1" latinLnBrk="0" hangingPunct="1">
              <a:defRPr lang="en-US" sz="3200" kern="1200" dirty="0" smtClean="0">
                <a:solidFill>
                  <a:srgbClr val="646569"/>
                </a:solidFill>
                <a:latin typeface="Arial" panose="020B0604020202020204" pitchFamily="34" charset="0"/>
                <a:ea typeface="+mn-ea"/>
                <a:cs typeface="Arial" panose="020B0604020202020204" pitchFamily="34" charset="0"/>
              </a:defRPr>
            </a:lvl1pPr>
            <a:lvl2pPr>
              <a:defRPr sz="2667">
                <a:solidFill>
                  <a:srgbClr val="646569"/>
                </a:solidFill>
              </a:defRPr>
            </a:lvl2pPr>
            <a:lvl3pPr>
              <a:defRPr sz="2400">
                <a:solidFill>
                  <a:srgbClr val="646569"/>
                </a:solidFill>
              </a:defRPr>
            </a:lvl3pPr>
            <a:lvl4pPr>
              <a:defRPr sz="2133">
                <a:solidFill>
                  <a:srgbClr val="646569"/>
                </a:solidFill>
              </a:defRPr>
            </a:lvl4pPr>
            <a:lvl5pPr>
              <a:defRPr sz="2133">
                <a:solidFill>
                  <a:srgbClr val="646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55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437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BE487A-53A5-420E-B6F6-0513486ECF45}"/>
              </a:ext>
            </a:extLst>
          </p:cNvPr>
          <p:cNvSpPr>
            <a:spLocks noGrp="1"/>
          </p:cNvSpPr>
          <p:nvPr>
            <p:ph sz="quarter" idx="10"/>
          </p:nvPr>
        </p:nvSpPr>
        <p:spPr>
          <a:xfrm>
            <a:off x="711200" y="2819400"/>
            <a:ext cx="4876800" cy="1930400"/>
          </a:xfrm>
          <a:prstGeom prst="rect">
            <a:avLst/>
          </a:prstGeom>
        </p:spPr>
        <p:txBody>
          <a:bodyPr/>
          <a:lstStyle>
            <a:lvl1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buNone/>
              <a:defRPr lang="en-US" sz="5333" b="1" kern="1200" dirty="0" smtClean="0">
                <a:solidFill>
                  <a:schemeClr val="bg1"/>
                </a:solidFill>
                <a:latin typeface="Arial" panose="020B0604020202020204" pitchFamily="34" charset="0"/>
                <a:ea typeface="+mn-ea"/>
                <a:cs typeface="Arial" panose="020B0604020202020204" pitchFamily="34" charset="0"/>
              </a:defRPr>
            </a:lvl2pPr>
          </a:lstStyle>
          <a:p>
            <a:pPr lvl="0"/>
            <a:r>
              <a:rPr lang="en-US"/>
              <a:t>Edit Master text styles</a:t>
            </a:r>
          </a:p>
        </p:txBody>
      </p:sp>
    </p:spTree>
    <p:extLst>
      <p:ext uri="{BB962C8B-B14F-4D97-AF65-F5344CB8AC3E}">
        <p14:creationId xmlns:p14="http://schemas.microsoft.com/office/powerpoint/2010/main" val="376133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26CE-2BD8-B647-BE42-F8EAB70E1360}" type="datetimeFigureOut">
              <a:rPr lang="en-US" smtClean="0">
                <a:solidFill>
                  <a:srgbClr val="F18513">
                    <a:tint val="75000"/>
                  </a:srgbClr>
                </a:solidFill>
              </a:rPr>
              <a:pPr/>
              <a:t>3/11/2024</a:t>
            </a:fld>
            <a:endParaRPr lang="en-US">
              <a:solidFill>
                <a:srgbClr val="F18513">
                  <a:tint val="75000"/>
                </a:srgbClr>
              </a:solidFill>
            </a:endParaRPr>
          </a:p>
        </p:txBody>
      </p:sp>
      <p:sp>
        <p:nvSpPr>
          <p:cNvPr id="3" name="Footer Placeholder 2"/>
          <p:cNvSpPr>
            <a:spLocks noGrp="1"/>
          </p:cNvSpPr>
          <p:nvPr>
            <p:ph type="ftr" sz="quarter" idx="11"/>
          </p:nvPr>
        </p:nvSpPr>
        <p:spPr/>
        <p:txBody>
          <a:bodyPr/>
          <a:lstStyle/>
          <a:p>
            <a:endParaRPr lang="en-US">
              <a:solidFill>
                <a:srgbClr val="F18513">
                  <a:tint val="75000"/>
                </a:srgbClr>
              </a:solidFill>
            </a:endParaRPr>
          </a:p>
        </p:txBody>
      </p:sp>
      <p:sp>
        <p:nvSpPr>
          <p:cNvPr id="4" name="Slide Number Placeholder 3"/>
          <p:cNvSpPr>
            <a:spLocks noGrp="1"/>
          </p:cNvSpPr>
          <p:nvPr>
            <p:ph type="sldNum" sz="quarter" idx="12"/>
          </p:nvPr>
        </p:nvSpPr>
        <p:spPr/>
        <p:txBody>
          <a:bodyPr/>
          <a:lstStyle/>
          <a:p>
            <a:fld id="{7BE85998-F56B-D449-AD66-11012F91624C}" type="slidenum">
              <a:rPr lang="en-US" smtClean="0">
                <a:solidFill>
                  <a:srgbClr val="F18513">
                    <a:tint val="75000"/>
                  </a:srgbClr>
                </a:solidFill>
              </a:rPr>
              <a:pPr/>
              <a:t>‹#›</a:t>
            </a:fld>
            <a:endParaRPr lang="en-US">
              <a:solidFill>
                <a:srgbClr val="F18513">
                  <a:tint val="75000"/>
                </a:srgbClr>
              </a:solidFill>
            </a:endParaRPr>
          </a:p>
        </p:txBody>
      </p:sp>
    </p:spTree>
    <p:extLst>
      <p:ext uri="{BB962C8B-B14F-4D97-AF65-F5344CB8AC3E}">
        <p14:creationId xmlns:p14="http://schemas.microsoft.com/office/powerpoint/2010/main" val="4124080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75474-AE28-42F8-97BB-BD5F26A87E0F}"/>
              </a:ext>
            </a:extLst>
          </p:cNvPr>
          <p:cNvSpPr txBox="1"/>
          <p:nvPr userDrawn="1"/>
        </p:nvSpPr>
        <p:spPr>
          <a:xfrm>
            <a:off x="406400" y="6273800"/>
            <a:ext cx="3251200" cy="338554"/>
          </a:xfrm>
          <a:prstGeom prst="rect">
            <a:avLst/>
          </a:prstGeom>
          <a:noFill/>
        </p:spPr>
        <p:txBody>
          <a:bodyPr wrap="square" rtlCol="0">
            <a:spAutoFit/>
          </a:bodyPr>
          <a:lstStyle/>
          <a:p>
            <a:fld id="{969F5D3E-43A8-434C-8FA4-F5E5FD5F7A43}" type="datetime4">
              <a:rPr lang="en-US" sz="1600" b="1" smtClean="0">
                <a:solidFill>
                  <a:schemeClr val="bg1"/>
                </a:solidFill>
                <a:latin typeface="Arial" panose="020B0604020202020204" pitchFamily="34" charset="0"/>
                <a:cs typeface="Arial" panose="020B0604020202020204" pitchFamily="34" charset="0"/>
              </a:rPr>
              <a:t>March 11, 2024</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4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642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9037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6552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4628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61767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671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84200"/>
            <a:ext cx="4011084" cy="10160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84201"/>
            <a:ext cx="6815667" cy="554143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5254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17060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2013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4897"/>
            <a:ext cx="10972800" cy="935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descr="A picture containing text&#10;&#10;Description automatically generated">
            <a:extLst>
              <a:ext uri="{FF2B5EF4-FFF2-40B4-BE49-F238E27FC236}">
                <a16:creationId xmlns:a16="http://schemas.microsoft.com/office/drawing/2014/main" id="{ACD6F749-3C4F-BF61-125C-A19A2341FB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5437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l" defTabSz="1219170" rtl="0" eaLnBrk="1" latinLnBrk="0" hangingPunct="1">
        <a:spcBef>
          <a:spcPct val="0"/>
        </a:spcBef>
        <a:buNone/>
        <a:defRPr lang="en-US" sz="4800" b="1" kern="1200" dirty="0">
          <a:solidFill>
            <a:srgbClr val="002D73"/>
          </a:solidFill>
          <a:latin typeface="Arial" panose="020B0604020202020204" pitchFamily="34" charset="0"/>
          <a:ea typeface="+mn-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rgbClr val="646569"/>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rgbClr val="646569"/>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646569"/>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646569"/>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3/11/2024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C5FD0139-0B89-384F-F792-1774BDD60F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3991389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F8B3B949-9EAC-1226-C811-9998783AC1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126186021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pic>
        <p:nvPicPr>
          <p:cNvPr id="2" name="Picture 1" descr="A picture containing text&#10;&#10;Description automatically generated">
            <a:extLst>
              <a:ext uri="{FF2B5EF4-FFF2-40B4-BE49-F238E27FC236}">
                <a16:creationId xmlns:a16="http://schemas.microsoft.com/office/drawing/2014/main" id="{AC329F9B-10E5-6C90-C726-92D66ACA4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231432039"/>
      </p:ext>
    </p:extLst>
  </p:cSld>
  <p:clrMap bg1="lt1" tx1="dk1" bg2="lt2" tx2="dk2" accent1="accent1" accent2="accent2" accent3="accent3" accent4="accent4" accent5="accent5" accent6="accent6" hlink="hlink" folHlink="folHlink"/>
  <p:sldLayoutIdLst>
    <p:sldLayoutId id="2147483678" r:id="rId1"/>
    <p:sldLayoutId id="214748368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3/11/2024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userDrawn="1"/>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descr="A picture containing text&#10;&#10;Description automatically generated">
            <a:extLst>
              <a:ext uri="{FF2B5EF4-FFF2-40B4-BE49-F238E27FC236}">
                <a16:creationId xmlns:a16="http://schemas.microsoft.com/office/drawing/2014/main" id="{404A92D0-AAB3-5ED8-16F3-62EF612409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279400"/>
            <a:ext cx="4673600" cy="847904"/>
          </a:xfrm>
          <a:prstGeom prst="rect">
            <a:avLst/>
          </a:prstGeom>
        </p:spPr>
      </p:pic>
    </p:spTree>
    <p:extLst>
      <p:ext uri="{BB962C8B-B14F-4D97-AF65-F5344CB8AC3E}">
        <p14:creationId xmlns:p14="http://schemas.microsoft.com/office/powerpoint/2010/main" val="116340170"/>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solidFill>
                  <a:srgbClr val="002D73"/>
                </a:solidFill>
              </a:rPr>
              <a:pPr/>
              <a:t>‹#›</a:t>
            </a:fld>
            <a:endParaRPr lang="en-US" sz="1600">
              <a:solidFill>
                <a:srgbClr val="002D73"/>
              </a:solidFill>
            </a:endParaRPr>
          </a:p>
        </p:txBody>
      </p:sp>
      <p:sp>
        <p:nvSpPr>
          <p:cNvPr id="6" name="TextBox 5">
            <a:extLst>
              <a:ext uri="{FF2B5EF4-FFF2-40B4-BE49-F238E27FC236}">
                <a16:creationId xmlns:a16="http://schemas.microsoft.com/office/drawing/2014/main" id="{FBEC9E0F-3086-4A4B-89A1-90E7E206DEAA}"/>
              </a:ext>
            </a:extLst>
          </p:cNvPr>
          <p:cNvSpPr txBox="1"/>
          <p:nvPr userDrawn="1"/>
        </p:nvSpPr>
        <p:spPr>
          <a:xfrm>
            <a:off x="0" y="117474"/>
            <a:ext cx="3251200" cy="338554"/>
          </a:xfrm>
          <a:prstGeom prst="rect">
            <a:avLst/>
          </a:prstGeom>
          <a:noFill/>
        </p:spPr>
        <p:txBody>
          <a:bodyPr wrap="square" rtlCol="0">
            <a:spAutoFit/>
          </a:bodyPr>
          <a:lstStyle/>
          <a:p>
            <a:fld id="{969F5D3E-43A8-434C-8FA4-F5E5FD5F7A43}" type="datetime4">
              <a:rPr lang="en-US" sz="1600" b="1" smtClean="0">
                <a:solidFill>
                  <a:srgbClr val="002D73"/>
                </a:solidFill>
                <a:latin typeface="Arial" panose="020B0604020202020204" pitchFamily="34" charset="0"/>
                <a:cs typeface="Arial" panose="020B0604020202020204" pitchFamily="34" charset="0"/>
              </a:rPr>
              <a:t>March 11, 2024</a:t>
            </a:fld>
            <a:endParaRPr lang="en-US" sz="1600" b="1">
              <a:solidFill>
                <a:srgbClr val="002D73"/>
              </a:solidFill>
              <a:latin typeface="Arial" panose="020B0604020202020204" pitchFamily="34" charset="0"/>
              <a:cs typeface="Arial" panose="020B060402020202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73E6A940-AE31-254A-DF70-E631DF16E8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461" y="6138211"/>
            <a:ext cx="2368939" cy="429783"/>
          </a:xfrm>
          <a:prstGeom prst="rect">
            <a:avLst/>
          </a:prstGeom>
        </p:spPr>
      </p:pic>
    </p:spTree>
    <p:extLst>
      <p:ext uri="{BB962C8B-B14F-4D97-AF65-F5344CB8AC3E}">
        <p14:creationId xmlns:p14="http://schemas.microsoft.com/office/powerpoint/2010/main" val="375433136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lucianoduarte.com/en/about-dynamic-read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laudia.Miranda-Julian@ocfs.ny.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llison.Contento@ocfs.ny.gov" TargetMode="External"/><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hyperlink" Target="mailto:Suzan.Harry@ocfs.ny.gov" TargetMode="External"/><Relationship Id="rId4" Type="http://schemas.openxmlformats.org/officeDocument/2006/relationships/hyperlink" Target="mailto:Melanie.Schraa@ocfs.n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DCE76-26E8-48C7-967B-301ED9F1165F}"/>
              </a:ext>
            </a:extLst>
          </p:cNvPr>
          <p:cNvSpPr>
            <a:spLocks noGrp="1"/>
          </p:cNvSpPr>
          <p:nvPr>
            <p:ph sz="quarter" idx="10"/>
          </p:nvPr>
        </p:nvSpPr>
        <p:spPr>
          <a:xfrm>
            <a:off x="931985" y="1600200"/>
            <a:ext cx="10357338" cy="2606844"/>
          </a:xfrm>
        </p:spPr>
        <p:txBody>
          <a:bodyPr/>
          <a:lstStyle/>
          <a:p>
            <a:pPr algn="ctr"/>
            <a:r>
              <a:rPr lang="en-US" sz="6000" dirty="0">
                <a:solidFill>
                  <a:srgbClr val="523187"/>
                </a:solidFill>
              </a:rPr>
              <a:t>HFNY Accreditation </a:t>
            </a:r>
          </a:p>
          <a:p>
            <a:pPr algn="ctr"/>
            <a:endParaRPr lang="en-US" sz="1200" i="1" dirty="0"/>
          </a:p>
          <a:p>
            <a:pPr algn="ctr"/>
            <a:r>
              <a:rPr lang="en-US" sz="4400" i="1" dirty="0"/>
              <a:t>Supporting Selected Sites</a:t>
            </a:r>
          </a:p>
          <a:p>
            <a:pPr algn="ctr"/>
            <a:endParaRPr lang="en-US" sz="3200" i="1" dirty="0"/>
          </a:p>
          <a:p>
            <a:pPr algn="ctr"/>
            <a:endParaRPr lang="en-US" sz="3200" i="1" dirty="0"/>
          </a:p>
          <a:p>
            <a:pPr algn="ctr"/>
            <a:endParaRPr lang="en-US" sz="3200" i="1" dirty="0"/>
          </a:p>
        </p:txBody>
      </p:sp>
      <p:sp>
        <p:nvSpPr>
          <p:cNvPr id="8" name="TextBox 7">
            <a:extLst>
              <a:ext uri="{FF2B5EF4-FFF2-40B4-BE49-F238E27FC236}">
                <a16:creationId xmlns:a16="http://schemas.microsoft.com/office/drawing/2014/main" id="{5023553E-BDCF-4E51-B4B4-2A90021C8640}"/>
              </a:ext>
            </a:extLst>
          </p:cNvPr>
          <p:cNvSpPr txBox="1"/>
          <p:nvPr/>
        </p:nvSpPr>
        <p:spPr>
          <a:xfrm>
            <a:off x="7077083" y="5491912"/>
            <a:ext cx="4677287" cy="523220"/>
          </a:xfrm>
          <a:prstGeom prst="rect">
            <a:avLst/>
          </a:prstGeom>
          <a:noFill/>
        </p:spPr>
        <p:txBody>
          <a:bodyPr wrap="square" lIns="91440" tIns="45720" rIns="91440" bIns="45720" rtlCol="0" anchor="t">
            <a:spAutoFit/>
          </a:bodyPr>
          <a:lstStyle/>
          <a:p>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720320-C6A5-4BAD-AAB6-A00F4F9CA4BD}"/>
              </a:ext>
            </a:extLst>
          </p:cNvPr>
          <p:cNvGrpSpPr/>
          <p:nvPr/>
        </p:nvGrpSpPr>
        <p:grpSpPr>
          <a:xfrm>
            <a:off x="576262" y="4222448"/>
            <a:ext cx="11039476" cy="599398"/>
            <a:chOff x="576262" y="4222448"/>
            <a:chExt cx="11039476" cy="599398"/>
          </a:xfrm>
        </p:grpSpPr>
        <p:pic>
          <p:nvPicPr>
            <p:cNvPr id="7" name="Picture 6">
              <a:extLst>
                <a:ext uri="{FF2B5EF4-FFF2-40B4-BE49-F238E27FC236}">
                  <a16:creationId xmlns:a16="http://schemas.microsoft.com/office/drawing/2014/main" id="{F74BF465-E42B-49D1-B382-7FDF72E88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010" y="4222448"/>
              <a:ext cx="2414083" cy="585110"/>
            </a:xfrm>
            <a:prstGeom prst="rect">
              <a:avLst/>
            </a:prstGeom>
          </p:spPr>
        </p:pic>
        <p:pic>
          <p:nvPicPr>
            <p:cNvPr id="9" name="Picture 8">
              <a:extLst>
                <a:ext uri="{FF2B5EF4-FFF2-40B4-BE49-F238E27FC236}">
                  <a16:creationId xmlns:a16="http://schemas.microsoft.com/office/drawing/2014/main" id="{7E20B4F5-0DE3-4C48-A7AD-378502963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885" y="4286216"/>
              <a:ext cx="4585853" cy="535630"/>
            </a:xfrm>
            <a:prstGeom prst="rect">
              <a:avLst/>
            </a:prstGeom>
          </p:spPr>
        </p:pic>
        <p:pic>
          <p:nvPicPr>
            <p:cNvPr id="10" name="Picture 9">
              <a:extLst>
                <a:ext uri="{FF2B5EF4-FFF2-40B4-BE49-F238E27FC236}">
                  <a16:creationId xmlns:a16="http://schemas.microsoft.com/office/drawing/2014/main" id="{8DF66F7A-1F7D-4709-A1E6-FF533CA70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 y="4259438"/>
              <a:ext cx="3099956" cy="562408"/>
            </a:xfrm>
            <a:prstGeom prst="rect">
              <a:avLst/>
            </a:prstGeom>
          </p:spPr>
        </p:pic>
      </p:grpSp>
    </p:spTree>
    <p:extLst>
      <p:ext uri="{BB962C8B-B14F-4D97-AF65-F5344CB8AC3E}">
        <p14:creationId xmlns:p14="http://schemas.microsoft.com/office/powerpoint/2010/main" val="24252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FC54-EA30-9A8A-5CB3-AEF2074BF206}"/>
              </a:ext>
            </a:extLst>
          </p:cNvPr>
          <p:cNvSpPr>
            <a:spLocks noGrp="1"/>
          </p:cNvSpPr>
          <p:nvPr>
            <p:ph type="title"/>
          </p:nvPr>
        </p:nvSpPr>
        <p:spPr/>
        <p:txBody>
          <a:bodyPr/>
          <a:lstStyle/>
          <a:p>
            <a:pPr algn="ctr"/>
            <a:r>
              <a:rPr lang="en-US" dirty="0"/>
              <a:t>Review On Site </a:t>
            </a:r>
          </a:p>
        </p:txBody>
      </p:sp>
      <p:pic>
        <p:nvPicPr>
          <p:cNvPr id="5" name="Content Placeholder 4">
            <a:extLst>
              <a:ext uri="{FF2B5EF4-FFF2-40B4-BE49-F238E27FC236}">
                <a16:creationId xmlns:a16="http://schemas.microsoft.com/office/drawing/2014/main" id="{1CFD155F-D58C-247E-3D4B-D2249A941301}"/>
              </a:ext>
            </a:extLst>
          </p:cNvPr>
          <p:cNvPicPr>
            <a:picLocks noGrp="1" noChangeAspect="1"/>
          </p:cNvPicPr>
          <p:nvPr>
            <p:ph sz="half" idx="2"/>
          </p:nvPr>
        </p:nvPicPr>
        <p:blipFill>
          <a:blip r:embed="rId3"/>
          <a:stretch>
            <a:fillRect/>
          </a:stretch>
        </p:blipFill>
        <p:spPr>
          <a:xfrm>
            <a:off x="487303" y="2026663"/>
            <a:ext cx="5386388" cy="3731892"/>
          </a:xfrm>
        </p:spPr>
      </p:pic>
      <p:pic>
        <p:nvPicPr>
          <p:cNvPr id="7" name="Content Placeholder 6">
            <a:extLst>
              <a:ext uri="{FF2B5EF4-FFF2-40B4-BE49-F238E27FC236}">
                <a16:creationId xmlns:a16="http://schemas.microsoft.com/office/drawing/2014/main" id="{0E17D4D1-4F3E-7533-AA52-B211209B72B7}"/>
              </a:ext>
            </a:extLst>
          </p:cNvPr>
          <p:cNvPicPr>
            <a:picLocks noGrp="1" noChangeAspect="1"/>
          </p:cNvPicPr>
          <p:nvPr>
            <p:ph sz="quarter" idx="4"/>
          </p:nvPr>
        </p:nvPicPr>
        <p:blipFill>
          <a:blip r:embed="rId4"/>
          <a:stretch>
            <a:fillRect/>
          </a:stretch>
        </p:blipFill>
        <p:spPr>
          <a:xfrm>
            <a:off x="6193368" y="1895590"/>
            <a:ext cx="5379626" cy="3861277"/>
          </a:xfrm>
        </p:spPr>
      </p:pic>
    </p:spTree>
    <p:extLst>
      <p:ext uri="{BB962C8B-B14F-4D97-AF65-F5344CB8AC3E}">
        <p14:creationId xmlns:p14="http://schemas.microsoft.com/office/powerpoint/2010/main" val="260565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8A1E-B384-764E-BBA2-9DAD8C63E7E1}"/>
              </a:ext>
            </a:extLst>
          </p:cNvPr>
          <p:cNvSpPr>
            <a:spLocks noGrp="1"/>
          </p:cNvSpPr>
          <p:nvPr>
            <p:ph type="title"/>
          </p:nvPr>
        </p:nvSpPr>
        <p:spPr/>
        <p:txBody>
          <a:bodyPr/>
          <a:lstStyle/>
          <a:p>
            <a:pPr algn="ctr"/>
            <a:r>
              <a:rPr lang="en-US" dirty="0"/>
              <a:t>Review On Site</a:t>
            </a:r>
          </a:p>
        </p:txBody>
      </p:sp>
      <p:pic>
        <p:nvPicPr>
          <p:cNvPr id="5" name="Content Placeholder 4">
            <a:extLst>
              <a:ext uri="{FF2B5EF4-FFF2-40B4-BE49-F238E27FC236}">
                <a16:creationId xmlns:a16="http://schemas.microsoft.com/office/drawing/2014/main" id="{484DC62E-3EB9-5ABD-9D3C-2BE2DC619631}"/>
              </a:ext>
            </a:extLst>
          </p:cNvPr>
          <p:cNvPicPr>
            <a:picLocks noGrp="1" noChangeAspect="1"/>
          </p:cNvPicPr>
          <p:nvPr>
            <p:ph idx="1"/>
          </p:nvPr>
        </p:nvPicPr>
        <p:blipFill>
          <a:blip r:embed="rId3"/>
          <a:stretch>
            <a:fillRect/>
          </a:stretch>
        </p:blipFill>
        <p:spPr>
          <a:xfrm>
            <a:off x="1334529" y="1940012"/>
            <a:ext cx="9032789" cy="3311610"/>
          </a:xfrm>
        </p:spPr>
      </p:pic>
    </p:spTree>
    <p:extLst>
      <p:ext uri="{BB962C8B-B14F-4D97-AF65-F5344CB8AC3E}">
        <p14:creationId xmlns:p14="http://schemas.microsoft.com/office/powerpoint/2010/main" val="357278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8A1E-B384-764E-BBA2-9DAD8C63E7E1}"/>
              </a:ext>
            </a:extLst>
          </p:cNvPr>
          <p:cNvSpPr>
            <a:spLocks noGrp="1"/>
          </p:cNvSpPr>
          <p:nvPr>
            <p:ph type="title"/>
          </p:nvPr>
        </p:nvSpPr>
        <p:spPr/>
        <p:txBody>
          <a:bodyPr/>
          <a:lstStyle/>
          <a:p>
            <a:pPr algn="ctr"/>
            <a:r>
              <a:rPr lang="en-US" dirty="0"/>
              <a:t>Review On Site</a:t>
            </a:r>
          </a:p>
        </p:txBody>
      </p:sp>
      <p:pic>
        <p:nvPicPr>
          <p:cNvPr id="7" name="Content Placeholder 6">
            <a:extLst>
              <a:ext uri="{FF2B5EF4-FFF2-40B4-BE49-F238E27FC236}">
                <a16:creationId xmlns:a16="http://schemas.microsoft.com/office/drawing/2014/main" id="{17950B53-61C5-6834-3F52-1C22EE21A7DE}"/>
              </a:ext>
            </a:extLst>
          </p:cNvPr>
          <p:cNvPicPr>
            <a:picLocks noGrp="1" noChangeAspect="1"/>
          </p:cNvPicPr>
          <p:nvPr>
            <p:ph idx="1"/>
          </p:nvPr>
        </p:nvPicPr>
        <p:blipFill>
          <a:blip r:embed="rId3"/>
          <a:stretch>
            <a:fillRect/>
          </a:stretch>
        </p:blipFill>
        <p:spPr>
          <a:xfrm>
            <a:off x="609600" y="1982432"/>
            <a:ext cx="7712162" cy="3104721"/>
          </a:xfrm>
        </p:spPr>
      </p:pic>
      <p:sp>
        <p:nvSpPr>
          <p:cNvPr id="13" name="TextBox 12">
            <a:extLst>
              <a:ext uri="{FF2B5EF4-FFF2-40B4-BE49-F238E27FC236}">
                <a16:creationId xmlns:a16="http://schemas.microsoft.com/office/drawing/2014/main" id="{BA9C83AA-337B-811B-7C8B-5DCCB4C6C935}"/>
              </a:ext>
            </a:extLst>
          </p:cNvPr>
          <p:cNvSpPr txBox="1"/>
          <p:nvPr/>
        </p:nvSpPr>
        <p:spPr>
          <a:xfrm>
            <a:off x="8736227" y="2545492"/>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D0B56CD0-35A6-44B8-4153-DC8115FF9F51}"/>
              </a:ext>
            </a:extLst>
          </p:cNvPr>
          <p:cNvPicPr>
            <a:picLocks noChangeAspect="1"/>
          </p:cNvPicPr>
          <p:nvPr/>
        </p:nvPicPr>
        <p:blipFill>
          <a:blip r:embed="rId4"/>
          <a:stretch>
            <a:fillRect/>
          </a:stretch>
        </p:blipFill>
        <p:spPr>
          <a:xfrm>
            <a:off x="8736227" y="1924151"/>
            <a:ext cx="2657475" cy="2590800"/>
          </a:xfrm>
          <a:prstGeom prst="rect">
            <a:avLst/>
          </a:prstGeom>
        </p:spPr>
      </p:pic>
    </p:spTree>
    <p:extLst>
      <p:ext uri="{BB962C8B-B14F-4D97-AF65-F5344CB8AC3E}">
        <p14:creationId xmlns:p14="http://schemas.microsoft.com/office/powerpoint/2010/main" val="136869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F160-F2D6-9562-3D3A-AB0D1700FD70}"/>
              </a:ext>
            </a:extLst>
          </p:cNvPr>
          <p:cNvSpPr>
            <a:spLocks noGrp="1"/>
          </p:cNvSpPr>
          <p:nvPr>
            <p:ph type="title"/>
          </p:nvPr>
        </p:nvSpPr>
        <p:spPr/>
        <p:txBody>
          <a:bodyPr/>
          <a:lstStyle/>
          <a:p>
            <a:pPr algn="ctr"/>
            <a:r>
              <a:rPr lang="en-US" dirty="0"/>
              <a:t>Review On Site</a:t>
            </a:r>
          </a:p>
        </p:txBody>
      </p:sp>
      <p:sp>
        <p:nvSpPr>
          <p:cNvPr id="3" name="Content Placeholder 2">
            <a:extLst>
              <a:ext uri="{FF2B5EF4-FFF2-40B4-BE49-F238E27FC236}">
                <a16:creationId xmlns:a16="http://schemas.microsoft.com/office/drawing/2014/main" id="{321B6D7E-4404-4126-A615-40E1AD4EC118}"/>
              </a:ext>
            </a:extLst>
          </p:cNvPr>
          <p:cNvSpPr>
            <a:spLocks noGrp="1"/>
          </p:cNvSpPr>
          <p:nvPr>
            <p:ph idx="1"/>
          </p:nvPr>
        </p:nvSpPr>
        <p:spPr/>
        <p:txBody>
          <a:bodyPr vert="horz" lIns="91440" tIns="45720" rIns="91440" bIns="45720" rtlCol="0" anchor="t">
            <a:normAutofit/>
          </a:bodyPr>
          <a:lstStyle/>
          <a:p>
            <a:pPr marL="456565" indent="-456565" algn="l"/>
            <a:endParaRPr lang="en-US" sz="1800" b="0" i="0" u="none" strike="noStrike" baseline="0" dirty="0">
              <a:solidFill>
                <a:srgbClr val="000000"/>
              </a:solidFill>
              <a:latin typeface="Franklin Gothic Demi" panose="020B0703020102020204" pitchFamily="34" charset="0"/>
            </a:endParaRPr>
          </a:p>
          <a:p>
            <a:pPr marL="0" indent="0">
              <a:buNone/>
            </a:pPr>
            <a:r>
              <a:rPr lang="en-US" sz="2000" b="1" i="0" u="none" strike="noStrike" baseline="0" dirty="0">
                <a:solidFill>
                  <a:srgbClr val="000000"/>
                </a:solidFill>
              </a:rPr>
              <a:t>Interviewing On-site </a:t>
            </a:r>
          </a:p>
          <a:p>
            <a:pPr marL="456565" indent="-456565"/>
            <a:r>
              <a:rPr lang="en-US" sz="2000" b="0" i="0" u="none" strike="noStrike" baseline="0" dirty="0">
                <a:solidFill>
                  <a:srgbClr val="000000"/>
                </a:solidFill>
              </a:rPr>
              <a:t>The Peer Team will interview staff (program managers, supervisors, and direct service staff). </a:t>
            </a:r>
          </a:p>
          <a:p>
            <a:pPr marL="456565" indent="-456565"/>
            <a:r>
              <a:rPr lang="en-US" sz="2000" b="0" i="0" u="none" strike="noStrike" baseline="0" dirty="0">
                <a:solidFill>
                  <a:srgbClr val="000000"/>
                </a:solidFill>
              </a:rPr>
              <a:t>In addition to staff, the team will interview the supervisor of the program manager, and one to two advisory board members and some families participating in the program. </a:t>
            </a:r>
          </a:p>
          <a:p>
            <a:pPr marL="456565" indent="-456565"/>
            <a:r>
              <a:rPr lang="en-US" sz="2000" b="0" i="0" u="none" strike="noStrike" baseline="0" dirty="0">
                <a:solidFill>
                  <a:srgbClr val="000000"/>
                </a:solidFill>
              </a:rPr>
              <a:t>Staff may bring a file with them into the interview. This file should be selected by staff and can be used to illustrate practice. </a:t>
            </a:r>
          </a:p>
          <a:p>
            <a:pPr marL="456565" indent="-456565"/>
            <a:r>
              <a:rPr lang="en-US" sz="2000" b="0" i="0" u="none" strike="noStrike" baseline="0" dirty="0">
                <a:solidFill>
                  <a:srgbClr val="000000"/>
                </a:solidFill>
              </a:rPr>
              <a:t>To help put staff at ease, you may consider mock interviews prior to the site visit. </a:t>
            </a:r>
          </a:p>
          <a:p>
            <a:pPr marL="456565" indent="-456565"/>
            <a:r>
              <a:rPr lang="en-US" sz="2000" b="0" i="0" u="none" strike="noStrike" baseline="0">
                <a:solidFill>
                  <a:srgbClr val="000000"/>
                </a:solidFill>
                <a:latin typeface="Arial"/>
                <a:cs typeface="Arial"/>
              </a:rPr>
              <a:t>Family interviews are often conducted </a:t>
            </a:r>
            <a:r>
              <a:rPr lang="en-US" sz="2000">
                <a:solidFill>
                  <a:srgbClr val="000000"/>
                </a:solidFill>
                <a:latin typeface="Arial"/>
                <a:cs typeface="Arial"/>
              </a:rPr>
              <a:t>individually</a:t>
            </a:r>
            <a:r>
              <a:rPr lang="en-US" sz="2000" b="0" i="0" u="none" strike="noStrike" baseline="0">
                <a:solidFill>
                  <a:srgbClr val="000000"/>
                </a:solidFill>
                <a:latin typeface="Arial"/>
                <a:cs typeface="Arial"/>
              </a:rPr>
              <a:t>.</a:t>
            </a:r>
            <a:r>
              <a:rPr lang="en-US" sz="2000">
                <a:solidFill>
                  <a:srgbClr val="000000"/>
                </a:solidFill>
                <a:latin typeface="Arial"/>
                <a:cs typeface="Arial"/>
              </a:rPr>
              <a:t> </a:t>
            </a:r>
            <a:endParaRPr lang="en-US" sz="2000" b="0" i="0" u="none" strike="noStrike" baseline="0">
              <a:solidFill>
                <a:srgbClr val="000000"/>
              </a:solidFill>
            </a:endParaRPr>
          </a:p>
          <a:p>
            <a:pPr marL="456565" indent="-456565"/>
            <a:endParaRPr lang="en-US" dirty="0"/>
          </a:p>
        </p:txBody>
      </p:sp>
    </p:spTree>
    <p:extLst>
      <p:ext uri="{BB962C8B-B14F-4D97-AF65-F5344CB8AC3E}">
        <p14:creationId xmlns:p14="http://schemas.microsoft.com/office/powerpoint/2010/main" val="331871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BCEA-2F27-E9D3-97B1-D590CA866F5A}"/>
              </a:ext>
            </a:extLst>
          </p:cNvPr>
          <p:cNvSpPr>
            <a:spLocks noGrp="1"/>
          </p:cNvSpPr>
          <p:nvPr>
            <p:ph type="title"/>
          </p:nvPr>
        </p:nvSpPr>
        <p:spPr/>
        <p:txBody>
          <a:bodyPr/>
          <a:lstStyle/>
          <a:p>
            <a:pPr algn="ctr"/>
            <a:r>
              <a:rPr lang="en-US" dirty="0"/>
              <a:t>Interview Questions </a:t>
            </a:r>
          </a:p>
        </p:txBody>
      </p:sp>
      <p:pic>
        <p:nvPicPr>
          <p:cNvPr id="5" name="Content Placeholder 4">
            <a:extLst>
              <a:ext uri="{FF2B5EF4-FFF2-40B4-BE49-F238E27FC236}">
                <a16:creationId xmlns:a16="http://schemas.microsoft.com/office/drawing/2014/main" id="{C0F3E247-FA5B-7211-3725-6CE5D55980A3}"/>
              </a:ext>
            </a:extLst>
          </p:cNvPr>
          <p:cNvPicPr>
            <a:picLocks noGrp="1" noChangeAspect="1"/>
          </p:cNvPicPr>
          <p:nvPr>
            <p:ph idx="1"/>
          </p:nvPr>
        </p:nvPicPr>
        <p:blipFill>
          <a:blip r:embed="rId3"/>
          <a:stretch>
            <a:fillRect/>
          </a:stretch>
        </p:blipFill>
        <p:spPr>
          <a:xfrm>
            <a:off x="1592894" y="1568766"/>
            <a:ext cx="9687696" cy="4505325"/>
          </a:xfrm>
        </p:spPr>
      </p:pic>
    </p:spTree>
    <p:extLst>
      <p:ext uri="{BB962C8B-B14F-4D97-AF65-F5344CB8AC3E}">
        <p14:creationId xmlns:p14="http://schemas.microsoft.com/office/powerpoint/2010/main" val="67064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FF0-1E46-9032-124C-F310D69E3F43}"/>
              </a:ext>
            </a:extLst>
          </p:cNvPr>
          <p:cNvSpPr>
            <a:spLocks noGrp="1"/>
          </p:cNvSpPr>
          <p:nvPr>
            <p:ph type="title"/>
          </p:nvPr>
        </p:nvSpPr>
        <p:spPr>
          <a:xfrm>
            <a:off x="609600" y="504897"/>
            <a:ext cx="10972800" cy="619568"/>
          </a:xfrm>
        </p:spPr>
        <p:txBody>
          <a:bodyPr>
            <a:normAutofit fontScale="90000"/>
          </a:bodyPr>
          <a:lstStyle/>
          <a:p>
            <a:pPr algn="ctr"/>
            <a:r>
              <a:rPr lang="en-US" dirty="0"/>
              <a:t>Potential Interview Topics</a:t>
            </a:r>
          </a:p>
        </p:txBody>
      </p:sp>
      <p:sp>
        <p:nvSpPr>
          <p:cNvPr id="3" name="Content Placeholder 2">
            <a:extLst>
              <a:ext uri="{FF2B5EF4-FFF2-40B4-BE49-F238E27FC236}">
                <a16:creationId xmlns:a16="http://schemas.microsoft.com/office/drawing/2014/main" id="{9695826C-2B69-F125-99F6-976BC86B1C71}"/>
              </a:ext>
            </a:extLst>
          </p:cNvPr>
          <p:cNvSpPr>
            <a:spLocks noGrp="1"/>
          </p:cNvSpPr>
          <p:nvPr>
            <p:ph idx="1"/>
          </p:nvPr>
        </p:nvSpPr>
        <p:spPr>
          <a:xfrm>
            <a:off x="609600" y="1124465"/>
            <a:ext cx="10972800" cy="6660292"/>
          </a:xfrm>
        </p:spPr>
        <p:txBody>
          <a:bodyPr vert="horz" lIns="91440" tIns="45720" rIns="91440" bIns="45720" rtlCol="0" anchor="t">
            <a:normAutofit/>
          </a:bodyPr>
          <a:lstStyle/>
          <a:p>
            <a:pPr marL="0" indent="0">
              <a:spcBef>
                <a:spcPts val="0"/>
              </a:spcBef>
              <a:buNone/>
            </a:pPr>
            <a:r>
              <a:rPr lang="en-US" sz="1800" dirty="0">
                <a:solidFill>
                  <a:schemeClr val="tx1"/>
                </a:solidFill>
                <a:effectLst/>
                <a:latin typeface="Franklin Gothic Book"/>
                <a:ea typeface="Times New Roman" panose="02020603050405020304" pitchFamily="18" charset="0"/>
                <a:cs typeface="Franklin Gothic Book" panose="020B0503020102020204" pitchFamily="34" charset="0"/>
              </a:rPr>
              <a:t>After file review, the peer team will rate all standards possible to rate without interviews, then determine which standards to prioritize for conversations/interviews. As time allows, peers may ask about sites strengths. Responses could be used as quotes in Exit meeting for all roles</a:t>
            </a:r>
            <a:endParaRPr lang="en-US" sz="1800" dirty="0">
              <a:solidFill>
                <a:schemeClr val="tx1"/>
              </a:solidFill>
              <a:effectLst/>
              <a:latin typeface="Franklin Gothic Book"/>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Program Manager</a:t>
            </a:r>
            <a:endParaRPr lang="en-US" sz="1800" dirty="0">
              <a:solidFill>
                <a:schemeClr val="tx1"/>
              </a:solidFill>
              <a:effectLst/>
              <a:latin typeface="Franklin Gothic Medium"/>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Eligibility criteria, data and community partnerships (1-1.A,B&amp;C)</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Referral Coordination Screening System (1-2.B)</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Length of HFA services offered to families (4-3.B)</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Cultural considerations:</a:t>
            </a:r>
            <a:r>
              <a:rPr lang="en-US" sz="1800" dirty="0">
                <a:solidFill>
                  <a:schemeClr val="tx1"/>
                </a:solidFill>
                <a:latin typeface="Franklin Gothic Book"/>
                <a:ea typeface="Times New Roman" panose="02020603050405020304" pitchFamily="18" charset="0"/>
                <a:cs typeface="Franklin Gothic Book" panose="020B0503020102020204" pitchFamily="34" charset="0"/>
              </a:rPr>
              <a:t> </a:t>
            </a:r>
            <a:endParaRPr lang="en-US" sz="1800" u="none" strike="noStrike"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how staff are supported in developing relational skills for authentic relationships (5-1)</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site’s commitment to a respectful team environment and the kinds of team commitments that are in place to support diversity, equity and inclusion on the team (5-1)</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ways the site supports families in a way that honors diversity and elevates family voice (5-2)</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work the site does at the community level to address barriers and promote equity for staff and families (5-3)</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development of the Equity Plan and the process of reviewing and updating it (5-4)</a:t>
            </a:r>
            <a:endParaRPr lang="en-US" sz="1800" u="none" strike="noStrike" dirty="0">
              <a:solidFill>
                <a:schemeClr val="tx1"/>
              </a:solidFill>
              <a:effectLst/>
              <a:latin typeface="Franklin Gothic Book"/>
              <a:ea typeface="Times New Roman" panose="02020603050405020304" pitchFamily="18" charset="0"/>
              <a:cs typeface="Times New Roman" panose="02020603050405020304" pitchFamily="18" charset="0"/>
            </a:endParaRPr>
          </a:p>
          <a:p>
            <a:pPr marL="456565" indent="-456565"/>
            <a:endParaRPr lang="en-US" sz="4250" dirty="0">
              <a:solidFill>
                <a:schemeClr val="tx1"/>
              </a:solidFill>
            </a:endParaRPr>
          </a:p>
        </p:txBody>
      </p:sp>
    </p:spTree>
    <p:extLst>
      <p:ext uri="{BB962C8B-B14F-4D97-AF65-F5344CB8AC3E}">
        <p14:creationId xmlns:p14="http://schemas.microsoft.com/office/powerpoint/2010/main" val="173840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AFF0-1E46-9032-124C-F310D69E3F43}"/>
              </a:ext>
            </a:extLst>
          </p:cNvPr>
          <p:cNvSpPr>
            <a:spLocks noGrp="1"/>
          </p:cNvSpPr>
          <p:nvPr>
            <p:ph type="title"/>
          </p:nvPr>
        </p:nvSpPr>
        <p:spPr>
          <a:xfrm>
            <a:off x="609600" y="504897"/>
            <a:ext cx="10972800" cy="619568"/>
          </a:xfrm>
        </p:spPr>
        <p:txBody>
          <a:bodyPr>
            <a:normAutofit fontScale="90000"/>
          </a:bodyPr>
          <a:lstStyle/>
          <a:p>
            <a:pPr algn="ctr"/>
            <a:r>
              <a:rPr lang="en-US" dirty="0"/>
              <a:t>Potential Interview Topics</a:t>
            </a:r>
          </a:p>
        </p:txBody>
      </p:sp>
      <p:sp>
        <p:nvSpPr>
          <p:cNvPr id="3" name="Content Placeholder 2">
            <a:extLst>
              <a:ext uri="{FF2B5EF4-FFF2-40B4-BE49-F238E27FC236}">
                <a16:creationId xmlns:a16="http://schemas.microsoft.com/office/drawing/2014/main" id="{9695826C-2B69-F125-99F6-976BC86B1C71}"/>
              </a:ext>
            </a:extLst>
          </p:cNvPr>
          <p:cNvSpPr>
            <a:spLocks noGrp="1"/>
          </p:cNvSpPr>
          <p:nvPr>
            <p:ph idx="1"/>
          </p:nvPr>
        </p:nvSpPr>
        <p:spPr>
          <a:xfrm>
            <a:off x="539578" y="1124465"/>
            <a:ext cx="10972800" cy="6660292"/>
          </a:xfrm>
        </p:spPr>
        <p:txBody>
          <a:bodyPr>
            <a:normAutofit/>
          </a:bodyPr>
          <a:lstStyle/>
          <a:p>
            <a:pPr marL="0" marR="0" lvl="0" indent="0">
              <a:spcBef>
                <a:spcPts val="0"/>
              </a:spcBef>
              <a:spcAft>
                <a:spcPts val="0"/>
              </a:spcAft>
              <a:buNone/>
            </a:pP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endParaRPr>
          </a:p>
          <a:p>
            <a:pPr marL="0" marR="0" lvl="0" indent="0">
              <a:spcBef>
                <a:spcPts val="0"/>
              </a:spcBef>
              <a:spcAft>
                <a:spcPts val="0"/>
              </a:spcAft>
              <a:buNone/>
            </a:pPr>
            <a:r>
              <a:rPr lang="en-US" sz="2000" b="1"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Program Manager Contd..</a:t>
            </a: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Caseload Management/Assigning (if involved) (8-2.B)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Recruitment Process, Experience Prior to work/Staff Development Plans (9-1.A,B,C,D)</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Supervision of Supervisors frequency/content, QA (12-3.B)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Advisory group: Membership/Representation, Activities/Input (GA-1.A,B&amp;C)</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rPr>
              <a:t>Complaints responded to according its policies and procedures (GA-3.D)</a:t>
            </a: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Reporting child abuse and neglect (GA-4.B)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Policy Manual (GA-6)</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Anything else not yet rated</a:t>
            </a:r>
            <a:endParaRPr lang="en-US" sz="20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Approach for collecting staff and family input (5-4.A, 9-4, GA-1, GA-2.A)</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Opportunities for professional development and support (11-4, 12-2.C, 12-3.B, 12-4.B, GA-2)</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Rights, Grievance, Release of Information process  (GA-3.B&amp;C)</a:t>
            </a:r>
            <a:r>
              <a:rPr lang="en-US" sz="2000"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 </a:t>
            </a:r>
            <a:endParaRPr lang="en-US" sz="20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66933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6AA7-ED2B-AD4B-F723-E2E673126E83}"/>
              </a:ext>
            </a:extLst>
          </p:cNvPr>
          <p:cNvSpPr>
            <a:spLocks noGrp="1"/>
          </p:cNvSpPr>
          <p:nvPr>
            <p:ph type="title"/>
          </p:nvPr>
        </p:nvSpPr>
        <p:spPr>
          <a:xfrm>
            <a:off x="609600" y="504897"/>
            <a:ext cx="10972800" cy="668995"/>
          </a:xfrm>
        </p:spPr>
        <p:txBody>
          <a:bodyPr>
            <a:normAutofit fontScale="90000"/>
          </a:bodyPr>
          <a:lstStyle/>
          <a:p>
            <a:pPr algn="ctr"/>
            <a:r>
              <a:rPr lang="en-US" dirty="0"/>
              <a:t>Potential Interview Topics </a:t>
            </a:r>
          </a:p>
        </p:txBody>
      </p:sp>
      <p:sp>
        <p:nvSpPr>
          <p:cNvPr id="3" name="Content Placeholder 2">
            <a:extLst>
              <a:ext uri="{FF2B5EF4-FFF2-40B4-BE49-F238E27FC236}">
                <a16:creationId xmlns:a16="http://schemas.microsoft.com/office/drawing/2014/main" id="{929288F6-6A8B-7E08-9FB3-715E03A4AB64}"/>
              </a:ext>
            </a:extLst>
          </p:cNvPr>
          <p:cNvSpPr>
            <a:spLocks noGrp="1"/>
          </p:cNvSpPr>
          <p:nvPr>
            <p:ph idx="1"/>
          </p:nvPr>
        </p:nvSpPr>
        <p:spPr>
          <a:xfrm>
            <a:off x="609600" y="939114"/>
            <a:ext cx="10972800" cy="5918886"/>
          </a:xfrm>
        </p:spPr>
        <p:txBody>
          <a:bodyPr>
            <a:normAutofit/>
          </a:bodyPr>
          <a:lstStyle/>
          <a:p>
            <a:pPr marL="0" marR="0" indent="0">
              <a:spcBef>
                <a:spcPts val="0"/>
              </a:spcBef>
              <a:spcAft>
                <a:spcPts val="0"/>
              </a:spcAft>
              <a:buNone/>
            </a:pPr>
            <a:endParaRPr lang="en-US" sz="20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endParaRPr>
          </a:p>
          <a:p>
            <a:pPr marL="0" marR="0" indent="0">
              <a:spcBef>
                <a:spcPts val="0"/>
              </a:spcBef>
              <a:spcAft>
                <a:spcPts val="0"/>
              </a:spcAft>
              <a:buNone/>
            </a:pPr>
            <a:r>
              <a:rPr lang="en-US" sz="20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rPr>
              <a:t>Supervisor</a:t>
            </a:r>
            <a:endParaRPr lang="en-US" sz="20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If supervising FRS &amp; FSS - FROG Feedback (2-1)</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Voluntary Services (3-1.B)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Trust Building (3-2.B)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Creative Outreach (3-3.B)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Level changes (4-2.C)</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Length of HFA services offered to families (4-3.B)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Transition planning (4-4.B)</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The support to staff around diversity, equity and inclusion (Standard 5) </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how staff are supported in developing relational skills for authentic relationships (5-1)</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the site’s commitment to a respectful team environment and the kinds of team commitments in place to support diversity, equity and inclusion on the team (5-1)</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the ways the site supports families in a way that honors diversity and elevates family voice (5-2)</a:t>
            </a:r>
            <a:endParaRPr lang="en-US" sz="20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327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6AA7-ED2B-AD4B-F723-E2E673126E83}"/>
              </a:ext>
            </a:extLst>
          </p:cNvPr>
          <p:cNvSpPr>
            <a:spLocks noGrp="1"/>
          </p:cNvSpPr>
          <p:nvPr>
            <p:ph type="title"/>
          </p:nvPr>
        </p:nvSpPr>
        <p:spPr>
          <a:xfrm>
            <a:off x="609600" y="504897"/>
            <a:ext cx="10972800" cy="434217"/>
          </a:xfrm>
        </p:spPr>
        <p:txBody>
          <a:bodyPr>
            <a:normAutofit fontScale="90000"/>
          </a:bodyPr>
          <a:lstStyle/>
          <a:p>
            <a:pPr algn="ctr"/>
            <a:r>
              <a:rPr lang="en-US" dirty="0"/>
              <a:t>Potential Interview Topics </a:t>
            </a:r>
          </a:p>
        </p:txBody>
      </p:sp>
      <p:sp>
        <p:nvSpPr>
          <p:cNvPr id="3" name="Content Placeholder 2">
            <a:extLst>
              <a:ext uri="{FF2B5EF4-FFF2-40B4-BE49-F238E27FC236}">
                <a16:creationId xmlns:a16="http://schemas.microsoft.com/office/drawing/2014/main" id="{929288F6-6A8B-7E08-9FB3-715E03A4AB64}"/>
              </a:ext>
            </a:extLst>
          </p:cNvPr>
          <p:cNvSpPr>
            <a:spLocks noGrp="1"/>
          </p:cNvSpPr>
          <p:nvPr>
            <p:ph idx="1"/>
          </p:nvPr>
        </p:nvSpPr>
        <p:spPr>
          <a:xfrm>
            <a:off x="609600" y="939114"/>
            <a:ext cx="10972800" cy="6734432"/>
          </a:xfrm>
        </p:spPr>
        <p:txBody>
          <a:bodyPr vert="horz" lIns="91440" tIns="45720" rIns="91440" bIns="45720" rtlCol="0" anchor="t">
            <a:normAutofit/>
          </a:bodyPr>
          <a:lstStyle/>
          <a:p>
            <a:pPr marL="0" marR="0" indent="0">
              <a:spcBef>
                <a:spcPts val="0"/>
              </a:spcBef>
              <a:spcAft>
                <a:spcPts val="0"/>
              </a:spcAft>
              <a:buNone/>
            </a:pPr>
            <a:endParaRPr lang="en-US" sz="14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endParaRPr>
          </a:p>
          <a:p>
            <a:pPr marL="0" indent="0">
              <a:spcBef>
                <a:spcPts val="0"/>
              </a:spcBef>
              <a:buNone/>
            </a:pPr>
            <a:r>
              <a:rPr lang="en-US" sz="2000" dirty="0">
                <a:solidFill>
                  <a:schemeClr val="tx1"/>
                </a:solidFill>
                <a:effectLst/>
                <a:latin typeface="Franklin Gothic Medium"/>
                <a:ea typeface="Times New Roman" panose="02020603050405020304" pitchFamily="18" charset="0"/>
                <a:cs typeface="Franklin Gothic Book" panose="020B0503020102020204" pitchFamily="34" charset="0"/>
              </a:rPr>
              <a:t>Supervisor contd..</a:t>
            </a:r>
            <a:r>
              <a:rPr lang="en-US" sz="2000" dirty="0">
                <a:solidFill>
                  <a:schemeClr val="tx1"/>
                </a:solidFill>
                <a:latin typeface="Franklin Gothic Medium"/>
                <a:ea typeface="Times New Roman" panose="02020603050405020304" pitchFamily="18" charset="0"/>
                <a:cs typeface="Franklin Gothic Book" panose="020B0503020102020204" pitchFamily="34" charset="0"/>
              </a:rPr>
              <a:t> </a:t>
            </a:r>
            <a:endParaRPr lang="en-US" sz="200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Service Planning (6-1.B&amp;C)</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Family Goals – How are FSS supported (6-2.C)</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PCI activities/CHEEERS (6-3.E) – Supporting FSS in Assessing, Addressing, Promoting based on CHEERS</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Home Visit Content (health &amp; safety, ASQs, Immie tracking, </a:t>
            </a:r>
            <a:r>
              <a:rPr lang="en-US" sz="16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etc</a:t>
            </a: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(6-4, 6-5, 7-1, 7-2)</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s-MX" sz="1600" err="1">
                <a:solidFill>
                  <a:schemeClr val="tx1"/>
                </a:solidFill>
                <a:latin typeface="Franklin Gothic Book"/>
                <a:ea typeface="Times New Roman" panose="02020603050405020304" pitchFamily="18" charset="0"/>
                <a:cs typeface="Franklin Gothic Book" panose="020B0503020102020204" pitchFamily="34" charset="0"/>
              </a:rPr>
              <a:t>Referral</a:t>
            </a:r>
            <a:r>
              <a:rPr lang="es-MX" sz="1600" dirty="0">
                <a:solidFill>
                  <a:schemeClr val="tx1"/>
                </a:solidFill>
                <a:latin typeface="Franklin Gothic Book"/>
                <a:ea typeface="Times New Roman" panose="02020603050405020304" pitchFamily="18" charset="0"/>
                <a:cs typeface="Franklin Gothic Book" panose="020B0503020102020204" pitchFamily="34" charset="0"/>
              </a:rPr>
              <a:t> </a:t>
            </a:r>
            <a:r>
              <a:rPr lang="es-MX" sz="16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process</a:t>
            </a:r>
            <a:r>
              <a:rPr lang="es-MX"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(6-5.D, 7-3.B,C&amp;D, 7-4.E)</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Caseload Management/Assignment – see sample questions in standard by standard guidance in Peer Guidebook (8-2.B)</a:t>
            </a:r>
            <a:r>
              <a:rPr lang="en-US" sz="1600" dirty="0">
                <a:solidFill>
                  <a:schemeClr val="tx1"/>
                </a:solidFill>
                <a:latin typeface="Franklin Gothic Book"/>
                <a:ea typeface="Times New Roman" panose="02020603050405020304" pitchFamily="18" charset="0"/>
                <a:cs typeface="Franklin Gothic Book" panose="020B0503020102020204" pitchFamily="34" charset="0"/>
              </a:rPr>
              <a:t> </a:t>
            </a:r>
            <a:endParaRPr lang="en-US" sz="1600" u="none" strike="noStrike">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Experience prior to work (9-1.B)</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Supervision frequency, duration, content, QA activities (12-1.B, 12-2.B&amp;C, GA-2)</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Supervision of Supervisors frequency/content, QA (12-3.B)</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Reporting and tracking child abuse and neglect (GA-4.B)</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Policy Manual (GA-6)</a:t>
            </a:r>
            <a:endParaRPr lang="en-US" sz="1600">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Opportunities to provide feedback (5-4.A, 9-4, GA-2)</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Community-level work by the site related to diversity, equity and inclusion to address barriers for staff and families (5-3)</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Equity Plan development, implementation, revisions and updates (5-4)</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Opportunities for professional development &amp; support (11-4, 12-2.C, 12-3.B, 12-4.B, GA-2)</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Recruitment Process (9-1)</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00050" algn="l"/>
              </a:tabLst>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Staff safety, support through traumatic experiences, CAN reporting, etc. (12-2.B, GA-4.B, GA-5.B)</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tabLst>
                <a:tab pos="400050" algn="l"/>
              </a:tabLst>
            </a:pP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Rights, Grievance, Release of Information process</a:t>
            </a:r>
            <a:r>
              <a:rPr lang="en-US" sz="1600" dirty="0">
                <a:solidFill>
                  <a:schemeClr val="tx1"/>
                </a:solidFill>
                <a:latin typeface="Franklin Gothic Book"/>
                <a:ea typeface="Times New Roman" panose="02020603050405020304" pitchFamily="18" charset="0"/>
                <a:cs typeface="Franklin Gothic Book" panose="020B0503020102020204" pitchFamily="34" charset="0"/>
              </a:rPr>
              <a:t> </a:t>
            </a:r>
            <a:r>
              <a:rPr lang="en-US" sz="16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(GA-3.B&amp;C)</a:t>
            </a:r>
            <a:endParaRPr lang="en-US" sz="16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456565" indent="-456565"/>
            <a:endParaRPr lang="en-US" dirty="0"/>
          </a:p>
        </p:txBody>
      </p:sp>
    </p:spTree>
    <p:extLst>
      <p:ext uri="{BB962C8B-B14F-4D97-AF65-F5344CB8AC3E}">
        <p14:creationId xmlns:p14="http://schemas.microsoft.com/office/powerpoint/2010/main" val="209002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A1B4-A085-49C4-4D96-967508003CD8}"/>
              </a:ext>
            </a:extLst>
          </p:cNvPr>
          <p:cNvSpPr>
            <a:spLocks noGrp="1"/>
          </p:cNvSpPr>
          <p:nvPr>
            <p:ph type="title"/>
          </p:nvPr>
        </p:nvSpPr>
        <p:spPr/>
        <p:txBody>
          <a:bodyPr/>
          <a:lstStyle/>
          <a:p>
            <a:pPr algn="ctr"/>
            <a:r>
              <a:rPr lang="en-US" dirty="0"/>
              <a:t>Potential Interview Topics </a:t>
            </a:r>
          </a:p>
        </p:txBody>
      </p:sp>
      <p:sp>
        <p:nvSpPr>
          <p:cNvPr id="3" name="Content Placeholder 2">
            <a:extLst>
              <a:ext uri="{FF2B5EF4-FFF2-40B4-BE49-F238E27FC236}">
                <a16:creationId xmlns:a16="http://schemas.microsoft.com/office/drawing/2014/main" id="{22AF7A63-D76A-AFE8-B824-EF4DBCA4374E}"/>
              </a:ext>
            </a:extLst>
          </p:cNvPr>
          <p:cNvSpPr>
            <a:spLocks noGrp="1"/>
          </p:cNvSpPr>
          <p:nvPr>
            <p:ph idx="1"/>
          </p:nvPr>
        </p:nvSpPr>
        <p:spPr>
          <a:xfrm>
            <a:off x="609600" y="1440465"/>
            <a:ext cx="10972800" cy="5293967"/>
          </a:xfrm>
        </p:spPr>
        <p:txBody>
          <a:bodyPr vert="horz" lIns="91440" tIns="45720" rIns="91440" bIns="45720" rtlCol="0" anchor="t">
            <a:normAutofit/>
          </a:bodyPr>
          <a:lstStyle/>
          <a:p>
            <a:pPr marL="0" indent="0">
              <a:spcBef>
                <a:spcPts val="0"/>
              </a:spcBef>
              <a:buNone/>
            </a:pP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FSS/FRS - Family Support &amp; *Resource Specialist</a:t>
            </a:r>
            <a:r>
              <a:rPr lang="en-US" sz="1800" dirty="0">
                <a:solidFill>
                  <a:schemeClr val="tx1"/>
                </a:solidFill>
                <a:latin typeface="Franklin Gothic Medium"/>
                <a:ea typeface="Times New Roman" panose="02020603050405020304" pitchFamily="18" charset="0"/>
                <a:cs typeface="Franklin Gothic Book" panose="020B0503020102020204" pitchFamily="34" charset="0"/>
              </a:rPr>
              <a:t> </a:t>
            </a:r>
            <a:endParaRPr lang="en-US" sz="180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FRS - *Process from Referral to FROG (including feedback) to assignment (2-1)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Voluntary Services (3-1.B)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Trust Building (3-2.B)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Creative Outreach (3-3.B)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Level changes (4-2.C)</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Length of HFA services offered to families (4-3.B)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Transition planning (4-4.B)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The site’s work around equity, diversity and inclusion (Standard 5)</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how staff are supported in developing relational skills for authentic relationships (5-1)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site’s commitment to a respectful team environment and the kinds of team commitments that are in place to support diversity, equity and inclusion on the team (5-1)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ways the site supports families in a way that honors diversity and elevates family voice (5-2)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Service Plan (6-1.B&amp;C)</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Family Goal process (6-2.B&amp;C)</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893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25071-2B0D-4E1E-A51A-8D7F99EBDA6A}"/>
              </a:ext>
            </a:extLst>
          </p:cNvPr>
          <p:cNvSpPr>
            <a:spLocks noGrp="1"/>
          </p:cNvSpPr>
          <p:nvPr>
            <p:ph sz="quarter" idx="10"/>
          </p:nvPr>
        </p:nvSpPr>
        <p:spPr>
          <a:xfrm>
            <a:off x="1117600" y="1252603"/>
            <a:ext cx="9753600" cy="4396635"/>
          </a:xfrm>
        </p:spPr>
        <p:txBody>
          <a:bodyPr lIns="91440" tIns="45720" rIns="91440" bIns="45720" anchor="t"/>
          <a:lstStyle/>
          <a:p>
            <a:pPr indent="0">
              <a:buNone/>
            </a:pPr>
            <a:r>
              <a:rPr lang="en-US" sz="3600" b="1" dirty="0">
                <a:solidFill>
                  <a:srgbClr val="002C73"/>
                </a:solidFill>
                <a:effectLst/>
                <a:ea typeface="Arial" panose="020B0604020202020204" pitchFamily="34" charset="0"/>
              </a:rPr>
              <a:t>Today’s</a:t>
            </a:r>
            <a:r>
              <a:rPr lang="en-US" sz="3600" b="1" spc="-105" dirty="0">
                <a:solidFill>
                  <a:srgbClr val="002C73"/>
                </a:solidFill>
                <a:effectLst/>
                <a:ea typeface="Arial" panose="020B0604020202020204" pitchFamily="34" charset="0"/>
              </a:rPr>
              <a:t> </a:t>
            </a:r>
            <a:r>
              <a:rPr lang="en-US" sz="3600" b="1" dirty="0">
                <a:solidFill>
                  <a:srgbClr val="002C73"/>
                </a:solidFill>
                <a:effectLst/>
                <a:ea typeface="Arial" panose="020B0604020202020204" pitchFamily="34" charset="0"/>
              </a:rPr>
              <a:t>agenda</a:t>
            </a:r>
          </a:p>
          <a:p>
            <a:pPr indent="0">
              <a:buNone/>
            </a:pPr>
            <a:endParaRPr lang="en-US" sz="1800" b="1" dirty="0">
              <a:solidFill>
                <a:srgbClr val="002C73"/>
              </a:solidFill>
              <a:latin typeface="Calibri" panose="020F0502020204030204" pitchFamily="34" charset="0"/>
              <a:ea typeface="Arial" panose="020B0604020202020204" pitchFamily="34" charset="0"/>
            </a:endParaRPr>
          </a:p>
          <a:p>
            <a:pPr marL="342900" indent="-342900">
              <a:spcBef>
                <a:spcPts val="0"/>
              </a:spcBef>
              <a:buClr>
                <a:srgbClr val="636469"/>
              </a:buClr>
              <a:buSzPts val="2600"/>
              <a:tabLst>
                <a:tab pos="1157605" algn="l"/>
                <a:tab pos="1158240" algn="l"/>
              </a:tabLst>
            </a:pPr>
            <a:r>
              <a:rPr lang="en-US" sz="2400" dirty="0">
                <a:solidFill>
                  <a:srgbClr val="002D72"/>
                </a:solidFill>
                <a:latin typeface="Arial"/>
                <a:ea typeface="Arial" panose="020B0604020202020204" pitchFamily="34" charset="0"/>
                <a:cs typeface="Arial"/>
              </a:rPr>
              <a:t>What to expect for support </a:t>
            </a:r>
            <a:endParaRPr lang="en-US" sz="2400">
              <a:solidFill>
                <a:srgbClr val="002D72"/>
              </a:solidFill>
              <a:ea typeface="Arial" panose="020B0604020202020204" pitchFamily="34" charset="0"/>
            </a:endParaRPr>
          </a:p>
          <a:p>
            <a:pPr marL="342900" indent="-342900">
              <a:spcBef>
                <a:spcPts val="130"/>
              </a:spcBef>
              <a:buClr>
                <a:srgbClr val="636469"/>
              </a:buClr>
              <a:buSzPts val="2600"/>
              <a:tabLst>
                <a:tab pos="1157605" algn="l"/>
                <a:tab pos="1158240" algn="l"/>
              </a:tabLst>
            </a:pPr>
            <a:r>
              <a:rPr lang="en-US" sz="2200">
                <a:solidFill>
                  <a:srgbClr val="002D72"/>
                </a:solidFill>
                <a:latin typeface="Arial"/>
                <a:ea typeface="Arial" panose="020B0604020202020204" pitchFamily="34" charset="0"/>
                <a:cs typeface="Arial"/>
              </a:rPr>
              <a:t>Sample Agenda </a:t>
            </a:r>
          </a:p>
          <a:p>
            <a:pPr marL="342900" indent="-342900">
              <a:spcBef>
                <a:spcPts val="0"/>
              </a:spcBef>
              <a:buClr>
                <a:srgbClr val="636469"/>
              </a:buClr>
              <a:buSzPts val="2600"/>
              <a:tabLst>
                <a:tab pos="1157605" algn="l"/>
                <a:tab pos="1158240" algn="l"/>
              </a:tabLst>
            </a:pPr>
            <a:r>
              <a:rPr lang="en-US" sz="2400" dirty="0">
                <a:solidFill>
                  <a:srgbClr val="002D72"/>
                </a:solidFill>
                <a:latin typeface="Arial"/>
                <a:ea typeface="Arial" panose="020B0604020202020204" pitchFamily="34" charset="0"/>
                <a:cs typeface="Arial"/>
              </a:rPr>
              <a:t>File and Documentation Review On Site </a:t>
            </a:r>
            <a:endParaRPr lang="en-US" sz="2400" dirty="0">
              <a:solidFill>
                <a:srgbClr val="002D72"/>
              </a:solidFill>
              <a:effectLst/>
              <a:latin typeface="Arial"/>
              <a:ea typeface="Arial" panose="020B0604020202020204" pitchFamily="34" charset="0"/>
            </a:endParaRPr>
          </a:p>
          <a:p>
            <a:pPr marL="342900" indent="-342900">
              <a:spcBef>
                <a:spcPts val="130"/>
              </a:spcBef>
              <a:buClr>
                <a:srgbClr val="636469"/>
              </a:buClr>
              <a:buSzPts val="2600"/>
              <a:tabLst>
                <a:tab pos="1157605" algn="l"/>
                <a:tab pos="1158240" algn="l"/>
              </a:tabLst>
            </a:pPr>
            <a:r>
              <a:rPr lang="en-US" sz="2400" dirty="0">
                <a:solidFill>
                  <a:srgbClr val="002D72"/>
                </a:solidFill>
                <a:effectLst/>
                <a:latin typeface="Arial"/>
                <a:ea typeface="Arial" panose="020B0604020202020204" pitchFamily="34" charset="0"/>
                <a:cs typeface="Arial"/>
              </a:rPr>
              <a:t>Sample </a:t>
            </a:r>
            <a:r>
              <a:rPr lang="en-US" sz="2400" dirty="0">
                <a:solidFill>
                  <a:srgbClr val="002D72"/>
                </a:solidFill>
                <a:latin typeface="Arial"/>
                <a:ea typeface="Arial" panose="020B0604020202020204" pitchFamily="34" charset="0"/>
                <a:cs typeface="Arial"/>
              </a:rPr>
              <a:t>Interview Questions </a:t>
            </a:r>
            <a:endParaRPr lang="en-US" sz="2400" dirty="0">
              <a:solidFill>
                <a:srgbClr val="002D72"/>
              </a:solidFill>
              <a:effectLst/>
              <a:latin typeface="Arial"/>
              <a:ea typeface="Arial" panose="020B0604020202020204" pitchFamily="34" charset="0"/>
            </a:endParaRPr>
          </a:p>
          <a:p>
            <a:pPr marL="342900" indent="-342900">
              <a:spcBef>
                <a:spcPts val="130"/>
              </a:spcBef>
              <a:buClr>
                <a:srgbClr val="636469"/>
              </a:buClr>
              <a:buSzPts val="2600"/>
              <a:tabLst>
                <a:tab pos="1157605" algn="l"/>
                <a:tab pos="1158240" algn="l"/>
              </a:tabLst>
            </a:pPr>
            <a:r>
              <a:rPr lang="en-US" sz="2400" dirty="0">
                <a:solidFill>
                  <a:srgbClr val="002D72"/>
                </a:solidFill>
                <a:latin typeface="Arial"/>
                <a:ea typeface="Arial" panose="020B0604020202020204" pitchFamily="34" charset="0"/>
                <a:cs typeface="Arial"/>
              </a:rPr>
              <a:t>Potential Interview Topics </a:t>
            </a:r>
            <a:endParaRPr lang="en-US" sz="2400" dirty="0">
              <a:solidFill>
                <a:srgbClr val="002D72"/>
              </a:solidFill>
              <a:effectLst/>
              <a:latin typeface="Arial"/>
              <a:ea typeface="Arial" panose="020B0604020202020204" pitchFamily="34" charset="0"/>
            </a:endParaRPr>
          </a:p>
          <a:p>
            <a:pPr marL="342900" indent="-342900">
              <a:spcBef>
                <a:spcPts val="130"/>
              </a:spcBef>
              <a:buClr>
                <a:srgbClr val="636469"/>
              </a:buClr>
              <a:buSzPts val="2600"/>
            </a:pPr>
            <a:r>
              <a:rPr lang="en-US" sz="2400" dirty="0">
                <a:solidFill>
                  <a:srgbClr val="002D72"/>
                </a:solidFill>
                <a:latin typeface="Arial"/>
                <a:cs typeface="Arial"/>
              </a:rPr>
              <a:t>Trends from Healthy Families America </a:t>
            </a:r>
            <a:endParaRPr lang="en-US" sz="2400" dirty="0">
              <a:solidFill>
                <a:srgbClr val="002D72"/>
              </a:solidFill>
            </a:endParaRPr>
          </a:p>
          <a:p>
            <a:pPr indent="-456565"/>
            <a:endParaRPr lang="en-US" dirty="0"/>
          </a:p>
        </p:txBody>
      </p:sp>
    </p:spTree>
    <p:extLst>
      <p:ext uri="{BB962C8B-B14F-4D97-AF65-F5344CB8AC3E}">
        <p14:creationId xmlns:p14="http://schemas.microsoft.com/office/powerpoint/2010/main" val="321869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A1B4-A085-49C4-4D96-967508003CD8}"/>
              </a:ext>
            </a:extLst>
          </p:cNvPr>
          <p:cNvSpPr>
            <a:spLocks noGrp="1"/>
          </p:cNvSpPr>
          <p:nvPr>
            <p:ph type="title"/>
          </p:nvPr>
        </p:nvSpPr>
        <p:spPr/>
        <p:txBody>
          <a:bodyPr/>
          <a:lstStyle/>
          <a:p>
            <a:pPr algn="ctr"/>
            <a:r>
              <a:rPr lang="en-US" dirty="0"/>
              <a:t>Potential Interview Topics </a:t>
            </a:r>
          </a:p>
        </p:txBody>
      </p:sp>
      <p:sp>
        <p:nvSpPr>
          <p:cNvPr id="3" name="Content Placeholder 2">
            <a:extLst>
              <a:ext uri="{FF2B5EF4-FFF2-40B4-BE49-F238E27FC236}">
                <a16:creationId xmlns:a16="http://schemas.microsoft.com/office/drawing/2014/main" id="{22AF7A63-D76A-AFE8-B824-EF4DBCA4374E}"/>
              </a:ext>
            </a:extLst>
          </p:cNvPr>
          <p:cNvSpPr>
            <a:spLocks noGrp="1"/>
          </p:cNvSpPr>
          <p:nvPr>
            <p:ph idx="1"/>
          </p:nvPr>
        </p:nvSpPr>
        <p:spPr>
          <a:xfrm>
            <a:off x="609600" y="1440465"/>
            <a:ext cx="10972800" cy="5293967"/>
          </a:xfrm>
        </p:spPr>
        <p:txBody>
          <a:bodyPr vert="horz" lIns="91440" tIns="45720" rIns="91440" bIns="45720" rtlCol="0" anchor="t">
            <a:normAutofit/>
          </a:bodyPr>
          <a:lstStyle/>
          <a:p>
            <a:pPr marL="0" marR="0" indent="0">
              <a:spcBef>
                <a:spcPts val="0"/>
              </a:spcBef>
              <a:spcAft>
                <a:spcPts val="0"/>
              </a:spcAft>
              <a:buNone/>
            </a:pP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FSS/FRS - Family Support &amp; *Resource Specialist </a:t>
            </a:r>
            <a:r>
              <a:rPr lang="en-US" sz="1800" err="1">
                <a:solidFill>
                  <a:schemeClr val="tx1"/>
                </a:solidFill>
                <a:effectLst/>
                <a:latin typeface="Franklin Gothic Medium"/>
                <a:ea typeface="Times New Roman" panose="02020603050405020304" pitchFamily="18" charset="0"/>
                <a:cs typeface="Franklin Gothic Book" panose="020B0503020102020204" pitchFamily="34" charset="0"/>
              </a:rPr>
              <a:t>Contd</a:t>
            </a: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a:t>
            </a:r>
            <a:endParaRPr lang="en-US" sz="1800" u="none" strike="noStrike">
              <a:solidFill>
                <a:schemeClr val="tx1"/>
              </a:solidFill>
              <a:effectLst/>
              <a:latin typeface="Franklin Gothic Medium"/>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PCI activities/CHEEERS (6-3.B&amp;C) – Partnering with parents to assess PCI, utilizing CHEERS, Addressing, Promoting PCI based on CHEERS observation</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Home Visit Content (health &amp; safety topics, ASQs, Immie tracking, </a:t>
            </a:r>
            <a:r>
              <a:rPr lang="en-US" sz="18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etc</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(6-4, 6-5, 7-1, 7-2)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s-MX" sz="18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Referral</a:t>
            </a:r>
            <a:r>
              <a:rPr lang="es-MX"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a:t>
            </a:r>
            <a:r>
              <a:rPr lang="es-MX" sz="18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process</a:t>
            </a:r>
            <a:r>
              <a:rPr lang="es-MX"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(6-5.D, 7-3.B,C&amp;D, 7-4.E)</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Caseload Management/Assignment (8-2.B)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Supervision frequency, duration, content, QA activities (12-1.B, 12-2.B&amp;C, GA-2)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Reporting child abuse and neglect (GA-4.B)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i="1"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Policy Manual (GA-6)</a:t>
            </a:r>
            <a:endParaRPr lang="en-US" sz="1800">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Opportunities to provide feedback (5-4.A, 9-4, GA-2)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Community-level work by the site related to diversity, equity and inclusion to address barriers for staff and families (5-3)</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Professional development opportunities &amp; support (11-4, 12-2.C, 12-3.B, 12-4.B, GA-2)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Staff safety, support through traumatic experiences, CAN reporting, </a:t>
            </a:r>
            <a:r>
              <a:rPr lang="en-US" sz="18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etc</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(12-2.C, GA-4.B, GA-5.B)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Rights, Grievance, Release of Information process</a:t>
            </a:r>
            <a:r>
              <a:rPr lang="en-US" sz="1800" dirty="0">
                <a:solidFill>
                  <a:schemeClr val="tx1"/>
                </a:solidFill>
                <a:latin typeface="Franklin Gothic Book"/>
                <a:ea typeface="Times New Roman" panose="02020603050405020304" pitchFamily="18" charset="0"/>
                <a:cs typeface="Franklin Gothic Book" panose="020B0503020102020204" pitchFamily="34" charset="0"/>
              </a:rPr>
              <a:t> </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 (GA-3.B&amp;C)</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0" marR="0" indent="-456565">
              <a:spcBef>
                <a:spcPts val="0"/>
              </a:spcBef>
              <a:spcAft>
                <a:spcPts val="0"/>
              </a:spcAft>
            </a:pPr>
            <a:endParaRPr lang="en-US" sz="1800">
              <a:solidFill>
                <a:schemeClr val="tx1"/>
              </a:solidFill>
              <a:effectLst/>
              <a:latin typeface="Franklin Gothic Book"/>
              <a:ea typeface="Times New Roman" panose="02020603050405020304" pitchFamily="18" charset="0"/>
              <a:cs typeface="Times New Roman" panose="02020603050405020304" pitchFamily="18" charset="0"/>
            </a:endParaRPr>
          </a:p>
          <a:p>
            <a:pPr marL="456565" indent="-456565"/>
            <a:endParaRPr lang="en-US" dirty="0"/>
          </a:p>
        </p:txBody>
      </p:sp>
    </p:spTree>
    <p:extLst>
      <p:ext uri="{BB962C8B-B14F-4D97-AF65-F5344CB8AC3E}">
        <p14:creationId xmlns:p14="http://schemas.microsoft.com/office/powerpoint/2010/main" val="1411206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E06E-3F7C-B502-A863-355C2872AEB2}"/>
              </a:ext>
            </a:extLst>
          </p:cNvPr>
          <p:cNvSpPr>
            <a:spLocks noGrp="1"/>
          </p:cNvSpPr>
          <p:nvPr>
            <p:ph type="title"/>
          </p:nvPr>
        </p:nvSpPr>
        <p:spPr/>
        <p:txBody>
          <a:bodyPr/>
          <a:lstStyle/>
          <a:p>
            <a:pPr algn="ctr"/>
            <a:r>
              <a:rPr lang="en-US" dirty="0"/>
              <a:t>Potential Interview Topics</a:t>
            </a:r>
          </a:p>
        </p:txBody>
      </p:sp>
      <p:sp>
        <p:nvSpPr>
          <p:cNvPr id="3" name="Content Placeholder 2">
            <a:extLst>
              <a:ext uri="{FF2B5EF4-FFF2-40B4-BE49-F238E27FC236}">
                <a16:creationId xmlns:a16="http://schemas.microsoft.com/office/drawing/2014/main" id="{256D8C02-913E-2CBE-2C7E-ACA9D8FBF677}"/>
              </a:ext>
            </a:extLst>
          </p:cNvPr>
          <p:cNvSpPr>
            <a:spLocks noGrp="1"/>
          </p:cNvSpPr>
          <p:nvPr>
            <p:ph idx="1"/>
          </p:nvPr>
        </p:nvSpPr>
        <p:spPr>
          <a:xfrm>
            <a:off x="609600" y="1346886"/>
            <a:ext cx="10972800" cy="5622325"/>
          </a:xfrm>
        </p:spPr>
        <p:txBody>
          <a:bodyPr vert="horz" lIns="91440" tIns="45720" rIns="91440" bIns="45720" rtlCol="0" anchor="t">
            <a:normAutofit/>
          </a:bodyPr>
          <a:lstStyle/>
          <a:p>
            <a:pPr marL="0" indent="0">
              <a:spcBef>
                <a:spcPts val="0"/>
              </a:spcBef>
              <a:buNone/>
            </a:pP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Families</a:t>
            </a:r>
            <a:r>
              <a:rPr lang="en-US" sz="1800" dirty="0">
                <a:solidFill>
                  <a:schemeClr val="tx1"/>
                </a:solidFill>
                <a:latin typeface="Franklin Gothic Medium"/>
                <a:ea typeface="Times New Roman" panose="02020603050405020304" pitchFamily="18" charset="0"/>
                <a:cs typeface="Franklin Gothic Book" panose="020B0503020102020204" pitchFamily="34" charset="0"/>
              </a:rPr>
              <a:t> </a:t>
            </a:r>
            <a:endParaRPr lang="en-US" sz="180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chemeClr val="tx1"/>
                </a:solidFill>
                <a:effectLst/>
                <a:latin typeface="Franklin Gothic Book"/>
                <a:ea typeface="Times New Roman" panose="02020603050405020304" pitchFamily="18" charset="0"/>
                <a:cs typeface="Franklin Gothic Book" panose="020B0503020102020204" pitchFamily="34" charset="0"/>
              </a:rPr>
              <a:t>“What do you like best about your visits”?</a:t>
            </a:r>
            <a:endParaRPr lang="en-US" sz="1800">
              <a:solidFill>
                <a:schemeClr val="tx1"/>
              </a:solidFill>
              <a:effectLst/>
              <a:latin typeface="Franklin Gothic Book"/>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chemeClr val="tx1"/>
                </a:solidFill>
                <a:effectLst/>
                <a:latin typeface="Franklin Gothic Book"/>
                <a:ea typeface="Times New Roman" panose="02020603050405020304" pitchFamily="18" charset="0"/>
                <a:cs typeface="Franklin Gothic Book" panose="020B0503020102020204" pitchFamily="34" charset="0"/>
              </a:rPr>
              <a:t> Many peers end with something like, “how would your life be different if you had not been involved with Healthy Families?”</a:t>
            </a:r>
            <a:endParaRPr lang="en-US" sz="1800">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Voluntary Services (3-1.B)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Trust Building (3-2.B)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Not available for visits (Creative Outreach - 3-3.B)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If not on Level 1, change in frequency of visits (Level changes - 4-2.C)</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Length of HFA services offered to families (4-3.B)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Transition planning (4-4.B)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Site and staff activities related to diversity, equity and inclusion (Standard 5)</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how families experience the services they receive as a partnership that honors diverse family structures, values, beliefs and parent practices (5-1)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families’ experiences around elevating family voice (5-2)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whether families are aware of community-level activities by the site to address barriers to service and to advocate for equitable opportunities for staff and families (5-3)</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96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E06E-3F7C-B502-A863-355C2872AEB2}"/>
              </a:ext>
            </a:extLst>
          </p:cNvPr>
          <p:cNvSpPr>
            <a:spLocks noGrp="1"/>
          </p:cNvSpPr>
          <p:nvPr>
            <p:ph type="title"/>
          </p:nvPr>
        </p:nvSpPr>
        <p:spPr/>
        <p:txBody>
          <a:bodyPr/>
          <a:lstStyle/>
          <a:p>
            <a:pPr algn="ctr"/>
            <a:r>
              <a:rPr lang="en-US" dirty="0"/>
              <a:t>Potential Interview Topics</a:t>
            </a:r>
          </a:p>
        </p:txBody>
      </p:sp>
      <p:sp>
        <p:nvSpPr>
          <p:cNvPr id="3" name="Content Placeholder 2">
            <a:extLst>
              <a:ext uri="{FF2B5EF4-FFF2-40B4-BE49-F238E27FC236}">
                <a16:creationId xmlns:a16="http://schemas.microsoft.com/office/drawing/2014/main" id="{256D8C02-913E-2CBE-2C7E-ACA9D8FBF677}"/>
              </a:ext>
            </a:extLst>
          </p:cNvPr>
          <p:cNvSpPr>
            <a:spLocks noGrp="1"/>
          </p:cNvSpPr>
          <p:nvPr>
            <p:ph idx="1"/>
          </p:nvPr>
        </p:nvSpPr>
        <p:spPr>
          <a:xfrm>
            <a:off x="609600" y="1346886"/>
            <a:ext cx="10972800" cy="5622325"/>
          </a:xfrm>
        </p:spPr>
        <p:txBody>
          <a:bodyPr>
            <a:normAutofit/>
          </a:bodyPr>
          <a:lstStyle/>
          <a:p>
            <a:pPr marL="0" marR="0" indent="0">
              <a:spcBef>
                <a:spcPts val="0"/>
              </a:spcBef>
              <a:spcAft>
                <a:spcPts val="0"/>
              </a:spcAft>
              <a:buNone/>
            </a:pPr>
            <a:r>
              <a:rPr lang="en-US" sz="28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rPr>
              <a:t>Families </a:t>
            </a:r>
            <a:r>
              <a:rPr lang="en-US" sz="2800" dirty="0" err="1">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rPr>
              <a:t>Contd</a:t>
            </a:r>
            <a:r>
              <a:rPr lang="en-US" sz="28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rPr>
              <a:t>…</a:t>
            </a:r>
            <a:endParaRPr lang="en-US" sz="2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Family Goals (6-2.B&amp;C)</a:t>
            </a:r>
            <a:endParaRPr lang="en-US" sz="2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Partnering around CHEERS/Parent-Child Interaction activities (6-3.B&amp;C)</a:t>
            </a:r>
            <a:endParaRPr lang="en-US" sz="2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Home Visit Content – activities/topics, health &amp; safety, ASQs, Immies, </a:t>
            </a:r>
            <a:r>
              <a:rPr lang="en-US" sz="2800" u="none" strike="noStrike" dirty="0" err="1">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etc</a:t>
            </a:r>
            <a:r>
              <a:rPr lang="en-US" sz="2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 (6-4, 6-5, 7-1, 7-2)</a:t>
            </a:r>
            <a:endParaRPr lang="en-US" sz="2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Referral/any on their behalf (ROI – GA-3.B)  (6-5.D, 7-3.B,C&amp;D, 7-4.E)</a:t>
            </a:r>
            <a:endParaRPr lang="en-US" sz="2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Opportunities to provide feedback (5-4.A)</a:t>
            </a:r>
            <a:endParaRPr lang="en-US" sz="2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Process if they have concerns about services (GA-3.A)</a:t>
            </a:r>
            <a:endParaRPr lang="en-US" sz="2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Suggestions for change/strengths</a:t>
            </a:r>
            <a:endParaRPr lang="en-US" sz="2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653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604007"/>
            <a:ext cx="10972800" cy="1602298"/>
          </a:xfrm>
        </p:spPr>
        <p:txBody>
          <a:bodyPr>
            <a:normAutofit/>
          </a:bodyPr>
          <a:lstStyle/>
          <a:p>
            <a:pPr algn="ctr"/>
            <a:r>
              <a:rPr lang="en-US" dirty="0"/>
              <a:t>Potential Interview Topics </a:t>
            </a:r>
            <a:br>
              <a:rPr lang="en-US" b="1" dirty="0"/>
            </a:br>
            <a:endParaRPr lang="en-US" dirty="0"/>
          </a:p>
        </p:txBody>
      </p:sp>
      <p:sp>
        <p:nvSpPr>
          <p:cNvPr id="3" name="Content Placeholder 2">
            <a:extLst>
              <a:ext uri="{FF2B5EF4-FFF2-40B4-BE49-F238E27FC236}">
                <a16:creationId xmlns:a16="http://schemas.microsoft.com/office/drawing/2014/main" id="{46D1A241-CF3A-4456-8791-B91A9DFDA8FC}"/>
              </a:ext>
            </a:extLst>
          </p:cNvPr>
          <p:cNvSpPr>
            <a:spLocks noGrp="1"/>
          </p:cNvSpPr>
          <p:nvPr>
            <p:ph idx="1"/>
          </p:nvPr>
        </p:nvSpPr>
        <p:spPr>
          <a:xfrm>
            <a:off x="609600" y="1408669"/>
            <a:ext cx="10972800" cy="5078627"/>
          </a:xfrm>
        </p:spPr>
        <p:txBody>
          <a:bodyPr>
            <a:normAutofit/>
          </a:bodyPr>
          <a:lstStyle/>
          <a:p>
            <a:pPr marL="0" marR="0" indent="0">
              <a:spcBef>
                <a:spcPts val="0"/>
              </a:spcBef>
              <a:spcAft>
                <a:spcPts val="0"/>
              </a:spcAft>
              <a:buNone/>
            </a:pPr>
            <a:r>
              <a:rPr lang="en-US" sz="18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rPr>
              <a:t>Advisory Group</a:t>
            </a:r>
            <a:endParaRPr lang="en-US" sz="1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Eligibility criteria and data (1-1.A,B&amp;C)</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Length of HFA services offered to families (4-3.B)</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Cultural considerations </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the ways the site supports families in a way that honors diversity and elevates family voice (5-2)</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the work the site does at the community level to address barriers and promote equity for staff and families (5-3)</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Learning about the development of the Equity Plan and the process of reviewing and updating it (5-4)</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Meeting topics (GA-1.A,B&amp;C)</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Input/feedback</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Membership/representative of communities served (GA-1.B)</a:t>
            </a:r>
            <a:endParaRPr lang="en-US" sz="1800"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Community perception of Healthy Families services</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Opportunities for professional development and support (11-4, 12-2.C, GA-2)</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Staff safety, support through traumatic experiences, CAN reporting, </a:t>
            </a:r>
            <a:r>
              <a:rPr lang="en-US" sz="1800" u="none" strike="noStrike" dirty="0" err="1">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etc</a:t>
            </a:r>
            <a:r>
              <a:rPr lang="en-US" sz="1800" u="none" strike="noStrike" dirty="0">
                <a:solidFill>
                  <a:srgbClr val="5A5A5A"/>
                </a:solidFill>
                <a:effectLst/>
                <a:latin typeface="Franklin Gothic Book" panose="020B0503020102020204" pitchFamily="34" charset="0"/>
                <a:ea typeface="Times New Roman" panose="02020603050405020304" pitchFamily="18" charset="0"/>
                <a:cs typeface="Franklin Gothic Book" panose="020B0503020102020204" pitchFamily="34" charset="0"/>
              </a:rPr>
              <a:t>… (12-2.C, GA-4.B, GA-5.B)</a:t>
            </a:r>
            <a:endParaRPr lang="en-US" sz="1800" u="none" strike="noStrike"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609585" lvl="1" indent="0">
              <a:buNone/>
            </a:pPr>
            <a:endParaRPr lang="en-US" sz="2800" dirty="0">
              <a:solidFill>
                <a:schemeClr val="tx2"/>
              </a:solidFill>
            </a:endParaRPr>
          </a:p>
        </p:txBody>
      </p:sp>
    </p:spTree>
    <p:extLst>
      <p:ext uri="{BB962C8B-B14F-4D97-AF65-F5344CB8AC3E}">
        <p14:creationId xmlns:p14="http://schemas.microsoft.com/office/powerpoint/2010/main" val="166934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4D42-E98E-4F63-AF88-04E5BD5A0A21}"/>
              </a:ext>
            </a:extLst>
          </p:cNvPr>
          <p:cNvSpPr>
            <a:spLocks noGrp="1"/>
          </p:cNvSpPr>
          <p:nvPr>
            <p:ph type="title"/>
          </p:nvPr>
        </p:nvSpPr>
        <p:spPr>
          <a:xfrm>
            <a:off x="609600" y="732366"/>
            <a:ext cx="10972800" cy="1002627"/>
          </a:xfrm>
        </p:spPr>
        <p:txBody>
          <a:bodyPr>
            <a:normAutofit fontScale="90000"/>
          </a:bodyPr>
          <a:lstStyle/>
          <a:p>
            <a:pPr algn="ctr"/>
            <a:r>
              <a:rPr lang="en-US" dirty="0"/>
              <a:t>Potential Interview Topics </a:t>
            </a:r>
            <a:br>
              <a:rPr lang="en-US" dirty="0"/>
            </a:br>
            <a:endParaRPr lang="en-US" dirty="0"/>
          </a:p>
        </p:txBody>
      </p:sp>
      <p:sp>
        <p:nvSpPr>
          <p:cNvPr id="4" name="Content Placeholder 3">
            <a:extLst>
              <a:ext uri="{FF2B5EF4-FFF2-40B4-BE49-F238E27FC236}">
                <a16:creationId xmlns:a16="http://schemas.microsoft.com/office/drawing/2014/main" id="{98DD0DB1-8EA3-43B8-8362-D28C7C97BF00}"/>
              </a:ext>
            </a:extLst>
          </p:cNvPr>
          <p:cNvSpPr>
            <a:spLocks noGrp="1"/>
          </p:cNvSpPr>
          <p:nvPr>
            <p:ph idx="1"/>
          </p:nvPr>
        </p:nvSpPr>
        <p:spPr>
          <a:xfrm>
            <a:off x="609600" y="1210962"/>
            <a:ext cx="10972800" cy="5325761"/>
          </a:xfrm>
        </p:spPr>
        <p:txBody>
          <a:bodyPr vert="horz" lIns="91440" tIns="45720" rIns="91440" bIns="45720" rtlCol="0" anchor="t">
            <a:normAutofit/>
          </a:bodyPr>
          <a:lstStyle/>
          <a:p>
            <a:pPr marL="0" marR="0" indent="0">
              <a:spcBef>
                <a:spcPts val="0"/>
              </a:spcBef>
              <a:spcAft>
                <a:spcPts val="0"/>
              </a:spcAft>
              <a:buNone/>
            </a:pPr>
            <a:endParaRPr lang="en-US" sz="1800" dirty="0">
              <a:solidFill>
                <a:srgbClr val="5A5A5A"/>
              </a:solidFill>
              <a:effectLst/>
              <a:latin typeface="Franklin Gothic Medium" panose="020B0603020102020204" pitchFamily="34" charset="0"/>
              <a:ea typeface="Times New Roman" panose="02020603050405020304" pitchFamily="18" charset="0"/>
              <a:cs typeface="Franklin Gothic Book" panose="020B0503020102020204" pitchFamily="34" charset="0"/>
            </a:endParaRPr>
          </a:p>
          <a:p>
            <a:pPr marL="0" indent="0">
              <a:spcBef>
                <a:spcPts val="0"/>
              </a:spcBef>
              <a:buNone/>
            </a:pPr>
            <a:r>
              <a:rPr lang="en-US" sz="1800" dirty="0">
                <a:solidFill>
                  <a:schemeClr val="tx1"/>
                </a:solidFill>
                <a:effectLst/>
                <a:latin typeface="Franklin Gothic Medium"/>
                <a:ea typeface="Times New Roman" panose="02020603050405020304" pitchFamily="18" charset="0"/>
                <a:cs typeface="Franklin Gothic Book" panose="020B0503020102020204" pitchFamily="34" charset="0"/>
              </a:rPr>
              <a:t>Supervisor of Program Manager</a:t>
            </a:r>
            <a:r>
              <a:rPr lang="en-US" sz="1800" dirty="0">
                <a:solidFill>
                  <a:schemeClr val="tx1"/>
                </a:solidFill>
                <a:latin typeface="Franklin Gothic Medium"/>
                <a:ea typeface="Times New Roman" panose="02020603050405020304" pitchFamily="18" charset="0"/>
                <a:cs typeface="Franklin Gothic Book" panose="020B0503020102020204" pitchFamily="34" charset="0"/>
              </a:rPr>
              <a:t> </a:t>
            </a:r>
            <a:endParaRPr lang="en-US" sz="180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Cultural considerations</a:t>
            </a:r>
            <a:r>
              <a:rPr lang="en-US" sz="1800" dirty="0">
                <a:solidFill>
                  <a:schemeClr val="tx1"/>
                </a:solidFill>
                <a:latin typeface="Franklin Gothic Book"/>
                <a:ea typeface="Times New Roman" panose="02020603050405020304" pitchFamily="18" charset="0"/>
                <a:cs typeface="Franklin Gothic Book" panose="020B0503020102020204" pitchFamily="34" charset="0"/>
              </a:rPr>
              <a:t> </a:t>
            </a:r>
            <a:endParaRPr lang="en-US" sz="1800" u="none" strike="noStrike">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how staff are supported in developing relational skills for authentic relationships (5-1)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site’s commitment to a respectful team environment &amp; the kinds of team commitments in place to support diversity, equity and inclusion on the team (5-1)</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ways the site supports families in a way that honors diversity and elevates family voice (5-2)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work the site does at the community level to address barriers and promote equity for staff and families (5-3)</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Learning about the development of the Equity Plan and the process of reviewing and updating it (5-4)</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PM Supervision frequency, duration, content, documentation (12-4.B)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Opportunities for professional development and support (11-4, 12-4.B, GA-2)</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Staff safety, support through traumatic experiences, CAN reporting, </a:t>
            </a:r>
            <a:r>
              <a:rPr lang="en-US" sz="1800" u="none" strike="noStrike" err="1">
                <a:solidFill>
                  <a:schemeClr val="tx1"/>
                </a:solidFill>
                <a:effectLst/>
                <a:latin typeface="Franklin Gothic Book"/>
                <a:ea typeface="Times New Roman" panose="02020603050405020304" pitchFamily="18" charset="0"/>
                <a:cs typeface="Franklin Gothic Book" panose="020B0503020102020204" pitchFamily="34" charset="0"/>
              </a:rPr>
              <a:t>etc</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…(12-2.C, GA-4.B, GA-5.B)</a:t>
            </a:r>
            <a:endParaRPr lang="en-US" sz="1800" u="none" strike="noStrike">
              <a:solidFill>
                <a:schemeClr val="tx1"/>
              </a:solidFill>
              <a:effectLst/>
              <a:latin typeface="Franklin Gothic Book"/>
              <a:ea typeface="Times New Roman" panose="020206030504050203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IF they are involved in the Advisory group, </a:t>
            </a:r>
            <a:r>
              <a:rPr lang="en-US" sz="1800" dirty="0">
                <a:solidFill>
                  <a:schemeClr val="tx1"/>
                </a:solidFill>
                <a:latin typeface="Franklin Gothic Book"/>
                <a:ea typeface="Times New Roman" panose="02020603050405020304" pitchFamily="18" charset="0"/>
                <a:cs typeface="Franklin Gothic Book" panose="020B0503020102020204" pitchFamily="34" charset="0"/>
              </a:rPr>
              <a:t>they </a:t>
            </a:r>
            <a:r>
              <a:rPr lang="en-US" sz="1800" u="none" strike="noStrike" dirty="0">
                <a:solidFill>
                  <a:schemeClr val="tx1"/>
                </a:solidFill>
                <a:effectLst/>
                <a:latin typeface="Franklin Gothic Book"/>
                <a:ea typeface="Times New Roman" panose="02020603050405020304" pitchFamily="18" charset="0"/>
                <a:cs typeface="Franklin Gothic Book" panose="020B0503020102020204" pitchFamily="34" charset="0"/>
              </a:rPr>
              <a:t>could also ask those questions</a:t>
            </a:r>
            <a:r>
              <a:rPr lang="en-US" sz="1800" dirty="0">
                <a:solidFill>
                  <a:schemeClr val="tx1"/>
                </a:solidFill>
                <a:latin typeface="Franklin Gothic Book"/>
                <a:ea typeface="Times New Roman" panose="02020603050405020304" pitchFamily="18" charset="0"/>
                <a:cs typeface="Franklin Gothic Book" panose="020B0503020102020204" pitchFamily="34" charset="0"/>
              </a:rPr>
              <a:t> </a:t>
            </a:r>
            <a:endParaRPr lang="en-US" sz="1800" u="none" strike="noStrike">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600" u="none" strike="noStrike" dirty="0">
              <a:solidFill>
                <a:schemeClr val="tx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456565" indent="-456565"/>
            <a:endParaRPr lang="en-US" dirty="0"/>
          </a:p>
        </p:txBody>
      </p:sp>
    </p:spTree>
    <p:extLst>
      <p:ext uri="{BB962C8B-B14F-4D97-AF65-F5344CB8AC3E}">
        <p14:creationId xmlns:p14="http://schemas.microsoft.com/office/powerpoint/2010/main" val="230145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A282-A9AF-C2A4-083F-1EFB98161874}"/>
              </a:ext>
            </a:extLst>
          </p:cNvPr>
          <p:cNvSpPr>
            <a:spLocks noGrp="1"/>
          </p:cNvSpPr>
          <p:nvPr>
            <p:ph type="title"/>
          </p:nvPr>
        </p:nvSpPr>
        <p:spPr/>
        <p:txBody>
          <a:bodyPr/>
          <a:lstStyle/>
          <a:p>
            <a:r>
              <a:rPr lang="en-US">
                <a:latin typeface="Arial"/>
                <a:cs typeface="Arial"/>
              </a:rPr>
              <a:t>Trends in Site Visits </a:t>
            </a:r>
            <a:endParaRPr lang="en-US"/>
          </a:p>
        </p:txBody>
      </p:sp>
      <p:sp>
        <p:nvSpPr>
          <p:cNvPr id="3" name="Content Placeholder 2">
            <a:extLst>
              <a:ext uri="{FF2B5EF4-FFF2-40B4-BE49-F238E27FC236}">
                <a16:creationId xmlns:a16="http://schemas.microsoft.com/office/drawing/2014/main" id="{8DDAC710-F3F8-49D2-61AA-00071BD5E22B}"/>
              </a:ext>
            </a:extLst>
          </p:cNvPr>
          <p:cNvSpPr>
            <a:spLocks noGrp="1"/>
          </p:cNvSpPr>
          <p:nvPr>
            <p:ph idx="1"/>
          </p:nvPr>
        </p:nvSpPr>
        <p:spPr/>
        <p:txBody>
          <a:bodyPr vert="horz" lIns="91440" tIns="45720" rIns="91440" bIns="45720" rtlCol="0" anchor="t">
            <a:noAutofit/>
          </a:bodyPr>
          <a:lstStyle/>
          <a:p>
            <a:pPr marL="456565" indent="-456565"/>
            <a:r>
              <a:rPr lang="en-US" sz="2800" dirty="0">
                <a:solidFill>
                  <a:srgbClr val="002D72"/>
                </a:solidFill>
                <a:latin typeface="Arial"/>
                <a:cs typeface="Arial"/>
              </a:rPr>
              <a:t>Transition plans</a:t>
            </a:r>
          </a:p>
          <a:p>
            <a:pPr marL="456565" indent="-456565"/>
            <a:r>
              <a:rPr lang="en-US" sz="2800" dirty="0">
                <a:solidFill>
                  <a:srgbClr val="002D72"/>
                </a:solidFill>
                <a:latin typeface="Arial"/>
                <a:cs typeface="Arial"/>
              </a:rPr>
              <a:t>Family Goal Plan celebration </a:t>
            </a:r>
          </a:p>
          <a:p>
            <a:pPr marL="456565" indent="-456565"/>
            <a:r>
              <a:rPr lang="en-US" sz="2800" dirty="0">
                <a:solidFill>
                  <a:srgbClr val="002D72"/>
                </a:solidFill>
                <a:latin typeface="Arial"/>
                <a:cs typeface="Arial"/>
              </a:rPr>
              <a:t>FROG Scores </a:t>
            </a:r>
          </a:p>
          <a:p>
            <a:pPr marL="456565" indent="-456565"/>
            <a:r>
              <a:rPr lang="en-US" sz="2800" dirty="0">
                <a:solidFill>
                  <a:srgbClr val="002D72"/>
                </a:solidFill>
                <a:latin typeface="Arial"/>
                <a:cs typeface="Arial"/>
              </a:rPr>
              <a:t>Child Abuse and Neglect Reporting</a:t>
            </a:r>
          </a:p>
          <a:p>
            <a:pPr marL="456565" indent="-456565"/>
            <a:r>
              <a:rPr lang="en-US" sz="2800" dirty="0">
                <a:solidFill>
                  <a:srgbClr val="002D72"/>
                </a:solidFill>
                <a:latin typeface="Arial"/>
                <a:cs typeface="Arial"/>
              </a:rPr>
              <a:t>Review of Equity Plan </a:t>
            </a:r>
          </a:p>
          <a:p>
            <a:pPr marL="456565" indent="-456565"/>
            <a:r>
              <a:rPr lang="en-US" sz="2800" dirty="0">
                <a:solidFill>
                  <a:srgbClr val="002D72"/>
                </a:solidFill>
                <a:latin typeface="Arial"/>
                <a:cs typeface="Arial"/>
              </a:rPr>
              <a:t>Team Agreements/Commitments/Policy</a:t>
            </a:r>
          </a:p>
          <a:p>
            <a:pPr marL="456565" indent="-456565"/>
            <a:r>
              <a:rPr lang="en-US" sz="2800" dirty="0">
                <a:solidFill>
                  <a:srgbClr val="002D72"/>
                </a:solidFill>
                <a:latin typeface="Arial"/>
                <a:cs typeface="Arial"/>
              </a:rPr>
              <a:t>Service Agreement and Rights and Confidentiality Forms  </a:t>
            </a:r>
            <a:endParaRPr lang="en-US" sz="2800"/>
          </a:p>
          <a:p>
            <a:pPr marL="456565" indent="-456565"/>
            <a:r>
              <a:rPr lang="en-US" sz="2800" dirty="0">
                <a:solidFill>
                  <a:srgbClr val="002D72"/>
                </a:solidFill>
                <a:latin typeface="Arial"/>
                <a:cs typeface="Arial"/>
              </a:rPr>
              <a:t>Release of Information </a:t>
            </a:r>
            <a:endParaRPr lang="en-US" sz="2800">
              <a:solidFill>
                <a:srgbClr val="002D72"/>
              </a:solidFill>
            </a:endParaRPr>
          </a:p>
          <a:p>
            <a:pPr marL="456565" indent="-456565"/>
            <a:r>
              <a:rPr lang="en-US" sz="2800" dirty="0">
                <a:solidFill>
                  <a:srgbClr val="002D72"/>
                </a:solidFill>
              </a:rPr>
              <a:t>CHEERS </a:t>
            </a:r>
          </a:p>
          <a:p>
            <a:pPr marL="456565" indent="-456565"/>
            <a:endParaRPr lang="en-US" sz="2000" dirty="0">
              <a:solidFill>
                <a:srgbClr val="000000"/>
              </a:solidFill>
            </a:endParaRPr>
          </a:p>
          <a:p>
            <a:pPr marL="456565" indent="-456565"/>
            <a:endParaRPr lang="en-US" sz="4250" dirty="0"/>
          </a:p>
        </p:txBody>
      </p:sp>
    </p:spTree>
    <p:extLst>
      <p:ext uri="{BB962C8B-B14F-4D97-AF65-F5344CB8AC3E}">
        <p14:creationId xmlns:p14="http://schemas.microsoft.com/office/powerpoint/2010/main" val="107968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43E77-6481-40E4-A004-E53B55997B18}"/>
              </a:ext>
            </a:extLst>
          </p:cNvPr>
          <p:cNvSpPr>
            <a:spLocks noGrp="1"/>
          </p:cNvSpPr>
          <p:nvPr>
            <p:ph type="title"/>
          </p:nvPr>
        </p:nvSpPr>
        <p:spPr>
          <a:xfrm>
            <a:off x="609600" y="504897"/>
            <a:ext cx="10972800" cy="2711640"/>
          </a:xfrm>
        </p:spPr>
        <p:txBody>
          <a:bodyPr/>
          <a:lstStyle/>
          <a:p>
            <a:pPr algn="ctr"/>
            <a:r>
              <a:rPr lang="en-US" sz="6000" dirty="0"/>
              <a:t>QUESTIONS</a:t>
            </a:r>
            <a:r>
              <a:rPr lang="en-US" dirty="0"/>
              <a:t>??</a:t>
            </a:r>
            <a:br>
              <a:rPr lang="en-US" dirty="0"/>
            </a:br>
            <a:endParaRPr lang="en-US" dirty="0"/>
          </a:p>
        </p:txBody>
      </p:sp>
      <p:pic>
        <p:nvPicPr>
          <p:cNvPr id="6" name="Picture 5" descr="A picture containing gear&#10;&#10;Description automatically generated">
            <a:extLst>
              <a:ext uri="{FF2B5EF4-FFF2-40B4-BE49-F238E27FC236}">
                <a16:creationId xmlns:a16="http://schemas.microsoft.com/office/drawing/2014/main" id="{CD1E842F-202D-4600-8959-DFC1A07007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0753" y="1947133"/>
            <a:ext cx="8821134" cy="4120179"/>
          </a:xfrm>
          <a:prstGeom prst="rect">
            <a:avLst/>
          </a:prstGeom>
          <a:solidFill>
            <a:schemeClr val="accent4">
              <a:lumMod val="60000"/>
              <a:lumOff val="40000"/>
            </a:schemeClr>
          </a:solidFill>
        </p:spPr>
      </p:pic>
    </p:spTree>
    <p:extLst>
      <p:ext uri="{BB962C8B-B14F-4D97-AF65-F5344CB8AC3E}">
        <p14:creationId xmlns:p14="http://schemas.microsoft.com/office/powerpoint/2010/main" val="96135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3F78-FD02-46E7-B6EE-7BF551E68A72}"/>
              </a:ext>
            </a:extLst>
          </p:cNvPr>
          <p:cNvSpPr>
            <a:spLocks noGrp="1"/>
          </p:cNvSpPr>
          <p:nvPr>
            <p:ph type="title"/>
          </p:nvPr>
        </p:nvSpPr>
        <p:spPr/>
        <p:txBody>
          <a:bodyPr>
            <a:normAutofit/>
          </a:bodyPr>
          <a:lstStyle/>
          <a:p>
            <a:pPr algn="ctr"/>
            <a:r>
              <a:rPr lang="en-US" dirty="0"/>
              <a:t>Questions on Self Study</a:t>
            </a:r>
          </a:p>
        </p:txBody>
      </p:sp>
      <p:sp>
        <p:nvSpPr>
          <p:cNvPr id="5" name="Content Placeholder 4">
            <a:extLst>
              <a:ext uri="{FF2B5EF4-FFF2-40B4-BE49-F238E27FC236}">
                <a16:creationId xmlns:a16="http://schemas.microsoft.com/office/drawing/2014/main" id="{3B089214-0C5B-4281-B36F-5E3C66600145}"/>
              </a:ext>
            </a:extLst>
          </p:cNvPr>
          <p:cNvSpPr>
            <a:spLocks noGrp="1"/>
          </p:cNvSpPr>
          <p:nvPr>
            <p:ph idx="1"/>
          </p:nvPr>
        </p:nvSpPr>
        <p:spPr>
          <a:xfrm>
            <a:off x="400833" y="1600201"/>
            <a:ext cx="11181567" cy="4525433"/>
          </a:xfrm>
        </p:spPr>
        <p:txBody>
          <a:bodyPr vert="horz" lIns="91440" tIns="45720" rIns="91440" bIns="45720" rtlCol="0" anchor="t">
            <a:normAutofit/>
          </a:bodyPr>
          <a:lstStyle/>
          <a:p>
            <a:pPr marL="608965" lvl="1" indent="0">
              <a:buNone/>
            </a:pPr>
            <a:endParaRPr lang="en-US" sz="2400" dirty="0"/>
          </a:p>
          <a:p>
            <a:pPr marL="989965" lvl="1" indent="-380365">
              <a:buFont typeface="Arial" panose="020B0604020202020204" pitchFamily="34" charset="0"/>
              <a:buChar char="•"/>
            </a:pPr>
            <a:r>
              <a:rPr lang="en-US" sz="2400" dirty="0"/>
              <a:t>For questions related to setting up an Outlook account to enable use of SharePoint, please reach out to Claudia Miranda-Julian. </a:t>
            </a:r>
          </a:p>
          <a:p>
            <a:pPr marL="608965" lvl="1" indent="0">
              <a:buNone/>
            </a:pPr>
            <a:r>
              <a:rPr lang="en-US" sz="2400" dirty="0"/>
              <a:t>	</a:t>
            </a:r>
            <a:r>
              <a:rPr lang="en-US" sz="2400" dirty="0">
                <a:hlinkClick r:id="rId3"/>
              </a:rPr>
              <a:t>Claudia.Miranda-Julian@ocfs.ny.gov</a:t>
            </a:r>
            <a:endParaRPr lang="en-US" sz="2400" dirty="0"/>
          </a:p>
          <a:p>
            <a:pPr marL="608965" lvl="1" indent="0">
              <a:buNone/>
            </a:pPr>
            <a:endParaRPr lang="en-US" sz="2400" u="sng" dirty="0">
              <a:solidFill>
                <a:srgbClr val="0000FF"/>
              </a:solidFill>
              <a:ea typeface="Calibri" panose="020F0502020204030204" pitchFamily="34" charset="0"/>
            </a:endParaRPr>
          </a:p>
          <a:p>
            <a:pPr marL="989965" lvl="1" indent="-380365">
              <a:buFont typeface="Arial" panose="020B0604020202020204" pitchFamily="34" charset="0"/>
              <a:buChar char="•"/>
            </a:pPr>
            <a:r>
              <a:rPr lang="en-US" sz="2400" dirty="0">
                <a:solidFill>
                  <a:schemeClr val="tx1">
                    <a:lumMod val="65000"/>
                    <a:lumOff val="35000"/>
                  </a:schemeClr>
                </a:solidFill>
                <a:latin typeface="Arial"/>
                <a:ea typeface="Calibri" panose="020F0502020204030204" pitchFamily="34" charset="0"/>
                <a:cs typeface="Arial"/>
              </a:rPr>
              <a:t>For questions related to interfacing with SharePoint, please reach out to your OCFS program contract manager.</a:t>
            </a:r>
          </a:p>
          <a:p>
            <a:pPr marL="608965" lvl="1" indent="0">
              <a:buNone/>
            </a:pPr>
            <a:endParaRPr lang="en-US" sz="1800" u="sng" dirty="0">
              <a:solidFill>
                <a:srgbClr val="0000FF"/>
              </a:solidFill>
            </a:endParaRPr>
          </a:p>
          <a:p>
            <a:pPr marL="608965" lvl="1" indent="0">
              <a:buNone/>
            </a:pPr>
            <a:endParaRPr lang="en-US" sz="2400" dirty="0"/>
          </a:p>
          <a:p>
            <a:pPr marL="989965" lvl="1" indent="-380365">
              <a:buFont typeface="Arial" panose="020B0604020202020204" pitchFamily="34" charset="0"/>
              <a:buChar char="•"/>
            </a:pPr>
            <a:endParaRPr lang="en-US" sz="2400" dirty="0"/>
          </a:p>
          <a:p>
            <a:pPr marL="608965" lvl="1" indent="0">
              <a:buNone/>
            </a:pPr>
            <a:endParaRPr lang="en-US" sz="4400" dirty="0"/>
          </a:p>
          <a:p>
            <a:pPr marL="456565" indent="-456565"/>
            <a:endParaRPr lang="en-US" dirty="0"/>
          </a:p>
        </p:txBody>
      </p:sp>
    </p:spTree>
    <p:extLst>
      <p:ext uri="{BB962C8B-B14F-4D97-AF65-F5344CB8AC3E}">
        <p14:creationId xmlns:p14="http://schemas.microsoft.com/office/powerpoint/2010/main" val="183650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F3684-71A0-C77B-CBF2-CEBE616BB047}"/>
              </a:ext>
            </a:extLst>
          </p:cNvPr>
          <p:cNvSpPr>
            <a:spLocks noGrp="1"/>
          </p:cNvSpPr>
          <p:nvPr>
            <p:ph sz="quarter" idx="10"/>
          </p:nvPr>
        </p:nvSpPr>
        <p:spPr>
          <a:xfrm>
            <a:off x="235974" y="2819400"/>
            <a:ext cx="6518787" cy="1930400"/>
          </a:xfrm>
        </p:spPr>
        <p:txBody>
          <a:bodyPr/>
          <a:lstStyle/>
          <a:p>
            <a:r>
              <a:rPr lang="en-US" sz="4000" b="0" dirty="0"/>
              <a:t>Questions?</a:t>
            </a:r>
          </a:p>
          <a:p>
            <a:r>
              <a:rPr lang="en-US" sz="2400" b="0" dirty="0">
                <a:hlinkClick r:id="rId3">
                  <a:extLst>
                    <a:ext uri="{A12FA001-AC4F-418D-AE19-62706E023703}">
                      <ahyp:hlinkClr xmlns:ahyp="http://schemas.microsoft.com/office/drawing/2018/hyperlinkcolor" val="tx"/>
                    </a:ext>
                  </a:extLst>
                </a:hlinkClick>
              </a:rPr>
              <a:t>Allison.Contento@ocfs.ny.gov</a:t>
            </a:r>
            <a:endParaRPr lang="en-US" sz="2400" b="0" dirty="0"/>
          </a:p>
          <a:p>
            <a:r>
              <a:rPr lang="en-US" sz="2400" b="0" dirty="0">
                <a:hlinkClick r:id="rId4">
                  <a:extLst>
                    <a:ext uri="{A12FA001-AC4F-418D-AE19-62706E023703}">
                      <ahyp:hlinkClr xmlns:ahyp="http://schemas.microsoft.com/office/drawing/2018/hyperlinkcolor" val="tx"/>
                    </a:ext>
                  </a:extLst>
                </a:hlinkClick>
              </a:rPr>
              <a:t>Melanie.Schraa@ocfs.ny.gov</a:t>
            </a:r>
            <a:endParaRPr lang="en-US" sz="2400" b="0" dirty="0"/>
          </a:p>
          <a:p>
            <a:r>
              <a:rPr lang="en-US" sz="2400" b="0" dirty="0">
                <a:hlinkClick r:id="rId5">
                  <a:extLst>
                    <a:ext uri="{A12FA001-AC4F-418D-AE19-62706E023703}">
                      <ahyp:hlinkClr xmlns:ahyp="http://schemas.microsoft.com/office/drawing/2018/hyperlinkcolor" val="tx"/>
                    </a:ext>
                  </a:extLst>
                </a:hlinkClick>
              </a:rPr>
              <a:t>Suzan.Harry@ocfs.ny.gov</a:t>
            </a:r>
            <a:r>
              <a:rPr lang="en-US" sz="2400" b="0" dirty="0"/>
              <a:t> </a:t>
            </a:r>
          </a:p>
        </p:txBody>
      </p:sp>
      <p:sp>
        <p:nvSpPr>
          <p:cNvPr id="3" name="Content Placeholder 1">
            <a:extLst>
              <a:ext uri="{FF2B5EF4-FFF2-40B4-BE49-F238E27FC236}">
                <a16:creationId xmlns:a16="http://schemas.microsoft.com/office/drawing/2014/main" id="{3BB2D254-996A-FC84-A9A5-6F514D56E49A}"/>
              </a:ext>
            </a:extLst>
          </p:cNvPr>
          <p:cNvSpPr txBox="1">
            <a:spLocks/>
          </p:cNvSpPr>
          <p:nvPr/>
        </p:nvSpPr>
        <p:spPr>
          <a:xfrm>
            <a:off x="7541085" y="2022101"/>
            <a:ext cx="4069052" cy="2266950"/>
          </a:xfrm>
          <a:prstGeom prst="rect">
            <a:avLst/>
          </a:prstGeom>
        </p:spPr>
        <p:txBody>
          <a:bodyPr lIns="91440" tIns="45720" rIns="91440" bIns="45720" anchor="t"/>
          <a:lstStyle>
            <a:lvl1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219170" rtl="0" eaLnBrk="1" latinLnBrk="0" hangingPunct="1">
              <a:spcBef>
                <a:spcPct val="20000"/>
              </a:spcBef>
              <a:buFont typeface="Arial" panose="020B0604020202020204" pitchFamily="34" charset="0"/>
              <a:buNone/>
              <a:defRPr lang="en-US" sz="5333" b="1" kern="1200" dirty="0" smtClean="0">
                <a:solidFill>
                  <a:schemeClr val="bg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endParaRPr lang="en-US" sz="1200" i="1" dirty="0"/>
          </a:p>
          <a:p>
            <a:pPr algn="ctr"/>
            <a:r>
              <a:rPr lang="en-US" sz="2800" i="1" dirty="0">
                <a:solidFill>
                  <a:srgbClr val="002D72"/>
                </a:solidFill>
                <a:latin typeface="Arial"/>
                <a:cs typeface="Arial"/>
              </a:rPr>
              <a:t>Supporting Families </a:t>
            </a:r>
            <a:endParaRPr lang="en-US" sz="2800" i="1" dirty="0">
              <a:solidFill>
                <a:srgbClr val="002D72"/>
              </a:solidFill>
            </a:endParaRPr>
          </a:p>
          <a:p>
            <a:pPr algn="ctr"/>
            <a:r>
              <a:rPr lang="en-US" sz="2800" i="1" dirty="0">
                <a:solidFill>
                  <a:srgbClr val="002D72"/>
                </a:solidFill>
                <a:latin typeface="Arial"/>
                <a:cs typeface="Arial"/>
              </a:rPr>
              <a:t>Right From the Start</a:t>
            </a:r>
          </a:p>
        </p:txBody>
      </p:sp>
      <p:pic>
        <p:nvPicPr>
          <p:cNvPr id="6" name="Picture 5">
            <a:extLst>
              <a:ext uri="{FF2B5EF4-FFF2-40B4-BE49-F238E27FC236}">
                <a16:creationId xmlns:a16="http://schemas.microsoft.com/office/drawing/2014/main" id="{C3917F42-0918-4960-AE6E-2618FB59C50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6502"/>
                    </a14:imgEffect>
                    <a14:imgEffect>
                      <a14:saturation sat="108000"/>
                    </a14:imgEffect>
                  </a14:imgLayer>
                </a14:imgProps>
              </a:ext>
            </a:extLst>
          </a:blip>
          <a:stretch>
            <a:fillRect/>
          </a:stretch>
        </p:blipFill>
        <p:spPr>
          <a:xfrm>
            <a:off x="7796117" y="2955535"/>
            <a:ext cx="3558988" cy="2890038"/>
          </a:xfrm>
          <a:prstGeom prst="rect">
            <a:avLst/>
          </a:prstGeom>
        </p:spPr>
      </p:pic>
    </p:spTree>
    <p:extLst>
      <p:ext uri="{BB962C8B-B14F-4D97-AF65-F5344CB8AC3E}">
        <p14:creationId xmlns:p14="http://schemas.microsoft.com/office/powerpoint/2010/main" val="39905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852D-C23E-4516-9CA8-2EBEF0C62D18}"/>
              </a:ext>
            </a:extLst>
          </p:cNvPr>
          <p:cNvSpPr>
            <a:spLocks noGrp="1"/>
          </p:cNvSpPr>
          <p:nvPr>
            <p:ph type="title"/>
          </p:nvPr>
        </p:nvSpPr>
        <p:spPr>
          <a:xfrm>
            <a:off x="401619" y="656217"/>
            <a:ext cx="11790381" cy="774550"/>
          </a:xfrm>
        </p:spPr>
        <p:txBody>
          <a:bodyPr>
            <a:noAutofit/>
          </a:bodyPr>
          <a:lstStyle/>
          <a:p>
            <a:r>
              <a:rPr lang="en-US" sz="3200" dirty="0"/>
              <a:t>What supports are available to support sites selected?</a:t>
            </a:r>
          </a:p>
        </p:txBody>
      </p:sp>
      <p:sp>
        <p:nvSpPr>
          <p:cNvPr id="3" name="Content Placeholder 2">
            <a:extLst>
              <a:ext uri="{FF2B5EF4-FFF2-40B4-BE49-F238E27FC236}">
                <a16:creationId xmlns:a16="http://schemas.microsoft.com/office/drawing/2014/main" id="{901DEDB2-40C8-486D-B504-52DB82473A52}"/>
              </a:ext>
            </a:extLst>
          </p:cNvPr>
          <p:cNvSpPr>
            <a:spLocks noGrp="1"/>
          </p:cNvSpPr>
          <p:nvPr>
            <p:ph idx="1"/>
          </p:nvPr>
        </p:nvSpPr>
        <p:spPr>
          <a:xfrm>
            <a:off x="609600" y="1247887"/>
            <a:ext cx="9846833" cy="774550"/>
          </a:xfrm>
        </p:spPr>
        <p:txBody>
          <a:bodyPr>
            <a:normAutofit fontScale="25000" lnSpcReduction="20000"/>
          </a:bodyPr>
          <a:lstStyle/>
          <a:p>
            <a:endParaRPr lang="en-US" sz="4000" dirty="0">
              <a:solidFill>
                <a:schemeClr val="tx2"/>
              </a:solidFill>
            </a:endParaRPr>
          </a:p>
          <a:p>
            <a:endParaRPr lang="en-US" sz="12800" dirty="0">
              <a:solidFill>
                <a:schemeClr val="tx2"/>
              </a:solidFill>
            </a:endParaRPr>
          </a:p>
          <a:p>
            <a:r>
              <a:rPr lang="en-US" sz="9600" dirty="0">
                <a:solidFill>
                  <a:schemeClr val="tx2"/>
                </a:solidFill>
              </a:rPr>
              <a:t>Monthly webinars to share information and answer questions</a:t>
            </a:r>
          </a:p>
          <a:p>
            <a:pPr marL="0" indent="0">
              <a:buNone/>
            </a:pPr>
            <a:endParaRPr lang="en-US" sz="9600" dirty="0">
              <a:solidFill>
                <a:schemeClr val="tx2"/>
              </a:solidFill>
            </a:endParaRPr>
          </a:p>
          <a:p>
            <a:r>
              <a:rPr lang="en-US" sz="9600" dirty="0">
                <a:solidFill>
                  <a:schemeClr val="tx2"/>
                </a:solidFill>
              </a:rPr>
              <a:t>Updated data chart with individualized information for pulling MIS reports </a:t>
            </a:r>
          </a:p>
          <a:p>
            <a:pPr marL="0" indent="0">
              <a:buNone/>
            </a:pPr>
            <a:endParaRPr lang="en-US" sz="9600" dirty="0">
              <a:solidFill>
                <a:schemeClr val="tx2"/>
              </a:solidFill>
            </a:endParaRPr>
          </a:p>
          <a:p>
            <a:r>
              <a:rPr lang="en-US" sz="9600" dirty="0">
                <a:solidFill>
                  <a:schemeClr val="tx2"/>
                </a:solidFill>
              </a:rPr>
              <a:t>Accreditation tool </a:t>
            </a:r>
          </a:p>
          <a:p>
            <a:pPr marL="0" indent="0">
              <a:buNone/>
            </a:pPr>
            <a:endParaRPr lang="en-US" sz="9600" dirty="0">
              <a:solidFill>
                <a:schemeClr val="tx2"/>
              </a:solidFill>
            </a:endParaRPr>
          </a:p>
          <a:p>
            <a:r>
              <a:rPr lang="en-US" sz="9600" dirty="0">
                <a:solidFill>
                  <a:schemeClr val="tx2"/>
                </a:solidFill>
              </a:rPr>
              <a:t>Accreditation Prep Guide </a:t>
            </a:r>
          </a:p>
          <a:p>
            <a:pPr marL="0" indent="0">
              <a:buNone/>
            </a:pPr>
            <a:endParaRPr lang="en-US" sz="9600" dirty="0">
              <a:solidFill>
                <a:schemeClr val="tx2"/>
              </a:solidFill>
            </a:endParaRPr>
          </a:p>
          <a:p>
            <a:r>
              <a:rPr lang="en-US" sz="9600" dirty="0">
                <a:solidFill>
                  <a:schemeClr val="tx2"/>
                </a:solidFill>
              </a:rPr>
              <a:t>Review Self Study to ensure all elements are included </a:t>
            </a:r>
          </a:p>
          <a:p>
            <a:pPr marL="0" indent="0">
              <a:buNone/>
            </a:pPr>
            <a:endParaRPr lang="en-US" sz="9600" dirty="0">
              <a:solidFill>
                <a:schemeClr val="tx2"/>
              </a:solidFill>
            </a:endParaRPr>
          </a:p>
          <a:p>
            <a:r>
              <a:rPr lang="en-US" sz="9600" dirty="0">
                <a:solidFill>
                  <a:schemeClr val="tx2"/>
                </a:solidFill>
              </a:rPr>
              <a:t>Documentation Review and feedback prior to onsite visit </a:t>
            </a:r>
          </a:p>
          <a:p>
            <a:endParaRPr lang="en-US" sz="4000" dirty="0">
              <a:solidFill>
                <a:schemeClr val="tx2"/>
              </a:solidFill>
            </a:endParaRPr>
          </a:p>
          <a:p>
            <a:endParaRPr lang="en-US" sz="5400" dirty="0">
              <a:solidFill>
                <a:schemeClr val="tx2"/>
              </a:solidFill>
            </a:endParaRPr>
          </a:p>
          <a:p>
            <a:pPr marL="0" indent="0" algn="ctr">
              <a:buNone/>
            </a:pPr>
            <a:endParaRPr lang="en-US" sz="5400" dirty="0">
              <a:solidFill>
                <a:schemeClr val="tx2"/>
              </a:solidFill>
            </a:endParaRPr>
          </a:p>
        </p:txBody>
      </p:sp>
    </p:spTree>
    <p:extLst>
      <p:ext uri="{BB962C8B-B14F-4D97-AF65-F5344CB8AC3E}">
        <p14:creationId xmlns:p14="http://schemas.microsoft.com/office/powerpoint/2010/main" val="42009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a:bodyPr>
          <a:lstStyle/>
          <a:p>
            <a:pPr algn="ctr"/>
            <a:r>
              <a:rPr lang="en-US" dirty="0"/>
              <a:t>Sample Agenda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a:normAutofit/>
          </a:bodyPr>
          <a:lstStyle/>
          <a:p>
            <a:pPr marL="0" indent="0">
              <a:buNone/>
            </a:pPr>
            <a:r>
              <a:rPr lang="en-US" sz="1800" b="0" i="0" u="none" strike="noStrike" baseline="0" dirty="0">
                <a:solidFill>
                  <a:srgbClr val="000000"/>
                </a:solidFill>
                <a:latin typeface="Franklin Gothic Demi" panose="020B0703020102020204" pitchFamily="34" charset="0"/>
              </a:rPr>
              <a:t>Sample Site Visit Agenda </a:t>
            </a:r>
            <a:r>
              <a:rPr lang="en-US" sz="1800" b="0" i="0" u="none" strike="noStrike" baseline="0" dirty="0">
                <a:solidFill>
                  <a:srgbClr val="000000"/>
                </a:solidFill>
                <a:latin typeface="Franklin Gothic Book" panose="020B0503020102020204" pitchFamily="34" charset="0"/>
              </a:rPr>
              <a:t>for a typical 3-day site visit </a:t>
            </a:r>
          </a:p>
          <a:p>
            <a:pPr marL="0" indent="0">
              <a:buNone/>
            </a:pPr>
            <a:r>
              <a:rPr lang="en-US" sz="1800" b="0" i="0" u="none" strike="noStrike" baseline="0" dirty="0">
                <a:solidFill>
                  <a:srgbClr val="054275"/>
                </a:solidFill>
                <a:latin typeface="Tahoma" panose="020B0604030504040204" pitchFamily="34" charset="0"/>
              </a:rPr>
              <a:t>Sunday, June 15 </a:t>
            </a:r>
          </a:p>
          <a:p>
            <a:r>
              <a:rPr lang="en-US" sz="1800" b="0" i="0" u="none" strike="noStrike" baseline="0" dirty="0">
                <a:solidFill>
                  <a:srgbClr val="000000"/>
                </a:solidFill>
                <a:latin typeface="Tahoma" panose="020B0604030504040204" pitchFamily="34" charset="0"/>
              </a:rPr>
              <a:t>9:00 A.M. – 5:00 P.M. Check in with Program Manager (PM) about any: </a:t>
            </a:r>
            <a:endParaRPr lang="en-US" sz="1800" b="0" i="0" u="none" strike="noStrike" baseline="0" dirty="0">
              <a:solidFill>
                <a:srgbClr val="000000"/>
              </a:solidFill>
              <a:latin typeface="Franklin Gothic Demi" panose="020B0703020102020204" pitchFamily="34" charset="0"/>
            </a:endParaRPr>
          </a:p>
          <a:p>
            <a:pPr lvl="1"/>
            <a:r>
              <a:rPr lang="en-US" sz="1700" b="0" i="0" u="none" strike="noStrike" baseline="0" dirty="0">
                <a:solidFill>
                  <a:srgbClr val="000000"/>
                </a:solidFill>
                <a:latin typeface="Tohama"/>
              </a:rPr>
              <a:t>• </a:t>
            </a:r>
            <a:r>
              <a:rPr lang="en-US" sz="1900" b="0" i="0" u="none" strike="noStrike" baseline="0" dirty="0">
                <a:solidFill>
                  <a:srgbClr val="000000"/>
                </a:solidFill>
                <a:latin typeface="Tohama"/>
              </a:rPr>
              <a:t>updates to practice since the self-study was completed </a:t>
            </a:r>
          </a:p>
          <a:p>
            <a:pPr lvl="1"/>
            <a:r>
              <a:rPr lang="en-US" sz="1900" i="0" u="none" strike="noStrike" baseline="0" dirty="0">
                <a:solidFill>
                  <a:srgbClr val="000000"/>
                </a:solidFill>
                <a:latin typeface="Tohama"/>
              </a:rPr>
              <a:t>• additional information requested by peers prior to the site visit </a:t>
            </a:r>
          </a:p>
          <a:p>
            <a:pPr lvl="1"/>
            <a:r>
              <a:rPr lang="en-US" sz="1900" i="0" u="none" strike="noStrike" baseline="0" dirty="0">
                <a:solidFill>
                  <a:srgbClr val="000000"/>
                </a:solidFill>
                <a:latin typeface="Tohama"/>
              </a:rPr>
              <a:t>• changes to the agenda </a:t>
            </a:r>
          </a:p>
          <a:p>
            <a:r>
              <a:rPr lang="en-US" sz="1800" b="0" i="0" u="none" strike="noStrike" baseline="0" dirty="0">
                <a:solidFill>
                  <a:srgbClr val="000000"/>
                </a:solidFill>
                <a:latin typeface="Tahoma" panose="020B0604030504040204" pitchFamily="34" charset="0"/>
              </a:rPr>
              <a:t>PM/Supervisor to provide an overview of the family files, how organized and key home visit and assessment activities linked to file review. </a:t>
            </a:r>
            <a:endParaRPr lang="en-US" sz="1800" b="0" i="0" u="none" strike="noStrike" baseline="0" dirty="0">
              <a:solidFill>
                <a:srgbClr val="000000"/>
              </a:solidFill>
              <a:latin typeface="Franklin Gothic Demi" panose="020B0703020102020204" pitchFamily="34" charset="0"/>
            </a:endParaRPr>
          </a:p>
          <a:p>
            <a:r>
              <a:rPr lang="en-US" sz="1800" b="0" i="0" u="none" strike="noStrike" baseline="0" dirty="0">
                <a:solidFill>
                  <a:srgbClr val="000000"/>
                </a:solidFill>
                <a:latin typeface="Tahoma" panose="020B0604030504040204" pitchFamily="34" charset="0"/>
              </a:rPr>
              <a:t>Peers to review family files, supervision records, training records, advisory group meeting notes, team meeting minutes and any other relevant documentation. </a:t>
            </a:r>
            <a:endParaRPr lang="en-US" sz="1800" b="0" i="0" u="none" strike="noStrike" baseline="0" dirty="0">
              <a:solidFill>
                <a:srgbClr val="000000"/>
              </a:solidFill>
              <a:latin typeface="Franklin Gothic Demi" panose="020B0703020102020204" pitchFamily="34" charset="0"/>
            </a:endParaRPr>
          </a:p>
          <a:p>
            <a:r>
              <a:rPr lang="en-US" sz="1800" b="0" i="0" u="none" strike="noStrike" baseline="0" dirty="0">
                <a:solidFill>
                  <a:srgbClr val="000000"/>
                </a:solidFill>
                <a:latin typeface="Tahoma" panose="020B0604030504040204" pitchFamily="34" charset="0"/>
              </a:rPr>
              <a:t>Working Lunch </a:t>
            </a:r>
          </a:p>
          <a:p>
            <a:r>
              <a:rPr lang="en-US" sz="1800" b="0" i="0" u="none" strike="noStrike" baseline="0" dirty="0">
                <a:solidFill>
                  <a:srgbClr val="000000"/>
                </a:solidFill>
                <a:latin typeface="Tahoma" panose="020B0604030504040204" pitchFamily="34" charset="0"/>
              </a:rPr>
              <a:t>Debrief with Program Manager (request any additional evidence needed) </a:t>
            </a:r>
          </a:p>
        </p:txBody>
      </p:sp>
    </p:spTree>
    <p:extLst>
      <p:ext uri="{BB962C8B-B14F-4D97-AF65-F5344CB8AC3E}">
        <p14:creationId xmlns:p14="http://schemas.microsoft.com/office/powerpoint/2010/main" val="354526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a:bodyPr>
          <a:lstStyle/>
          <a:p>
            <a:pPr algn="ctr"/>
            <a:r>
              <a:rPr lang="en-US" dirty="0"/>
              <a:t>Sample Agenda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vert="horz" lIns="91440" tIns="45720" rIns="91440" bIns="45720" rtlCol="0" anchor="t">
            <a:normAutofit/>
          </a:bodyPr>
          <a:lstStyle/>
          <a:p>
            <a:pPr marL="0" indent="0">
              <a:buNone/>
            </a:pPr>
            <a:r>
              <a:rPr lang="en-US" sz="1800" b="0" i="0" u="none" strike="noStrike" baseline="0" dirty="0">
                <a:solidFill>
                  <a:srgbClr val="000000"/>
                </a:solidFill>
                <a:latin typeface="Franklin Gothic Demi" panose="020B0703020102020204" pitchFamily="34" charset="0"/>
              </a:rPr>
              <a:t>Sample Site Visit Agenda </a:t>
            </a:r>
            <a:r>
              <a:rPr lang="en-US" sz="1800" b="0" i="0" u="none" strike="noStrike" baseline="0" dirty="0">
                <a:solidFill>
                  <a:srgbClr val="000000"/>
                </a:solidFill>
                <a:latin typeface="Franklin Gothic Book" panose="020B0503020102020204" pitchFamily="34" charset="0"/>
              </a:rPr>
              <a:t>for a typical 3-day site visit </a:t>
            </a:r>
          </a:p>
          <a:p>
            <a:pPr marL="0" indent="0">
              <a:buNone/>
            </a:pPr>
            <a:r>
              <a:rPr lang="en-US" sz="1800" b="0" i="0" u="none" strike="noStrike" baseline="0" dirty="0">
                <a:solidFill>
                  <a:srgbClr val="054275"/>
                </a:solidFill>
                <a:latin typeface="Tahoma" panose="020B0604030504040204" pitchFamily="34" charset="0"/>
              </a:rPr>
              <a:t>Monday, June 16 </a:t>
            </a:r>
          </a:p>
          <a:p>
            <a:pPr marL="456565" indent="-456565"/>
            <a:r>
              <a:rPr lang="en-US" sz="1800" b="0" i="0" u="none" strike="noStrike" baseline="0" dirty="0">
                <a:solidFill>
                  <a:srgbClr val="000000"/>
                </a:solidFill>
                <a:latin typeface="Tahoma" panose="020B0604030504040204" pitchFamily="34" charset="0"/>
              </a:rPr>
              <a:t>8:30 A.M. – 9:00 A.M. Peers arrive </a:t>
            </a:r>
            <a:endParaRPr lang="en-US" sz="1800" b="0" i="0" u="none" strike="noStrike" baseline="0" dirty="0">
              <a:solidFill>
                <a:srgbClr val="000000"/>
              </a:solidFill>
              <a:latin typeface="Franklin Gothic Demi" panose="020B0703020102020204" pitchFamily="34" charset="0"/>
            </a:endParaRPr>
          </a:p>
          <a:p>
            <a:pPr marL="456565" indent="-456565"/>
            <a:r>
              <a:rPr lang="en-US" sz="1800" b="0" i="0" u="none" strike="noStrike" baseline="0" dirty="0">
                <a:solidFill>
                  <a:srgbClr val="000000"/>
                </a:solidFill>
                <a:latin typeface="Tahoma" panose="020B0604030504040204" pitchFamily="34" charset="0"/>
              </a:rPr>
              <a:t>9:00 A.M. – 9:30 A.M. </a:t>
            </a:r>
            <a:r>
              <a:rPr lang="en-US" sz="1800" b="1" i="0" u="none" strike="noStrike" baseline="0" dirty="0">
                <a:solidFill>
                  <a:srgbClr val="000000"/>
                </a:solidFill>
                <a:latin typeface="Tahoma" panose="020B0604030504040204" pitchFamily="34" charset="0"/>
              </a:rPr>
              <a:t>Welcome Meeting </a:t>
            </a:r>
            <a:r>
              <a:rPr lang="en-US" sz="1800" b="0" i="0" u="none" strike="noStrike" baseline="0" dirty="0">
                <a:solidFill>
                  <a:srgbClr val="000000"/>
                </a:solidFill>
                <a:latin typeface="Tahoma" panose="020B0604030504040204" pitchFamily="34" charset="0"/>
              </a:rPr>
              <a:t>with all staff and whomever else you would like to invite </a:t>
            </a:r>
            <a:endParaRPr lang="en-US" sz="1800" b="0" i="0" u="none" strike="noStrike" baseline="0" dirty="0">
              <a:solidFill>
                <a:srgbClr val="000000"/>
              </a:solidFill>
              <a:latin typeface="Franklin Gothic Demi" panose="020B0703020102020204" pitchFamily="34" charset="0"/>
            </a:endParaRPr>
          </a:p>
          <a:p>
            <a:pPr marL="456565" indent="-456565"/>
            <a:r>
              <a:rPr lang="en-US" sz="1800" b="0" i="0" u="none" strike="noStrike" baseline="0" dirty="0">
                <a:solidFill>
                  <a:srgbClr val="000000"/>
                </a:solidFill>
                <a:latin typeface="Tahoma" panose="020B0604030504040204" pitchFamily="34" charset="0"/>
              </a:rPr>
              <a:t>9:30 A.M. – 10:00 A.M. Interview 2 Advisory Board Members (15 minutes each) </a:t>
            </a:r>
            <a:r>
              <a:rPr lang="en-US" sz="1800" b="1" i="0" u="none" strike="noStrike" baseline="0" dirty="0">
                <a:solidFill>
                  <a:srgbClr val="000000"/>
                </a:solidFill>
                <a:latin typeface="Tahoma" panose="020B0604030504040204" pitchFamily="34" charset="0"/>
              </a:rPr>
              <a:t>Names </a:t>
            </a:r>
            <a:endParaRPr lang="en-US" sz="1800" b="0" i="0" u="none" strike="noStrike" baseline="0" dirty="0">
              <a:solidFill>
                <a:srgbClr val="000000"/>
              </a:solidFill>
              <a:latin typeface="Franklin Gothic Demi" panose="020B0703020102020204" pitchFamily="34" charset="0"/>
            </a:endParaRPr>
          </a:p>
          <a:p>
            <a:pPr marL="456565" indent="-456565"/>
            <a:r>
              <a:rPr lang="en-US" sz="1800" b="0" i="0" u="none" strike="noStrike" baseline="0" dirty="0">
                <a:solidFill>
                  <a:srgbClr val="000000"/>
                </a:solidFill>
                <a:latin typeface="Tahoma" panose="020B0604030504040204" pitchFamily="34" charset="0"/>
              </a:rPr>
              <a:t>10:00 A.M. – 10:15 A.M. Regroup/Break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10:15 A.M. – 11:45 A.M. FSS/FRS Interviews (individually, 30 minutes each)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10:15 A.M. – 10:45 A.M. FSS/FRS 1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10:45 A.M. – 11:15 A.M. FSS/FRS 2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11:15 A.M. – 11:45 A.M. FSS/FRS 3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11:45 A.M. – 12:45 P.M. Working Lunch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dirty="0">
                <a:solidFill>
                  <a:srgbClr val="000000"/>
                </a:solidFill>
                <a:latin typeface="Tahoma"/>
                <a:ea typeface="Tahoma"/>
                <a:cs typeface="Arial"/>
              </a:rPr>
              <a:t>12:45P.M.  </a:t>
            </a:r>
            <a:r>
              <a:rPr lang="en-US" sz="1600" dirty="0">
                <a:solidFill>
                  <a:srgbClr val="000000"/>
                </a:solidFill>
                <a:latin typeface="Tahoma"/>
                <a:ea typeface="Tahoma"/>
                <a:cs typeface="Tahoma"/>
              </a:rPr>
              <a:t>– </a:t>
            </a:r>
            <a:r>
              <a:rPr lang="en-US" sz="1800" dirty="0">
                <a:solidFill>
                  <a:srgbClr val="000000"/>
                </a:solidFill>
                <a:latin typeface="Tahoma"/>
                <a:ea typeface="Tahoma"/>
                <a:cs typeface="Arial"/>
              </a:rPr>
              <a:t> 1:15 P.M    Peers Regroup and Debrief </a:t>
            </a:r>
            <a:endParaRPr lang="en-US" sz="1800" dirty="0">
              <a:solidFill>
                <a:srgbClr val="000000"/>
              </a:solidFill>
              <a:latin typeface="Tahoma" panose="020B0604030504040204" pitchFamily="34" charset="0"/>
              <a:ea typeface="Tahoma"/>
            </a:endParaRPr>
          </a:p>
        </p:txBody>
      </p:sp>
    </p:spTree>
    <p:extLst>
      <p:ext uri="{BB962C8B-B14F-4D97-AF65-F5344CB8AC3E}">
        <p14:creationId xmlns:p14="http://schemas.microsoft.com/office/powerpoint/2010/main" val="169631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a:bodyPr>
          <a:lstStyle/>
          <a:p>
            <a:pPr algn="ctr"/>
            <a:r>
              <a:rPr lang="en-US" dirty="0"/>
              <a:t>Sample Agenda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a:normAutofit/>
          </a:bodyPr>
          <a:lstStyle/>
          <a:p>
            <a:pPr marL="0" indent="0">
              <a:buNone/>
            </a:pPr>
            <a:r>
              <a:rPr lang="en-US" sz="1800" b="0" i="0" u="none" strike="noStrike" baseline="0" dirty="0">
                <a:solidFill>
                  <a:srgbClr val="000000"/>
                </a:solidFill>
                <a:latin typeface="Franklin Gothic Demi" panose="020B0703020102020204" pitchFamily="34" charset="0"/>
              </a:rPr>
              <a:t>Sample Site Visit Agenda </a:t>
            </a:r>
            <a:r>
              <a:rPr lang="en-US" sz="1800" b="0" i="0" u="none" strike="noStrike" baseline="0" dirty="0">
                <a:solidFill>
                  <a:srgbClr val="000000"/>
                </a:solidFill>
                <a:latin typeface="Franklin Gothic Book" panose="020B0503020102020204" pitchFamily="34" charset="0"/>
              </a:rPr>
              <a:t>for a typical 3-day site visit </a:t>
            </a:r>
            <a:endParaRPr lang="en-US" sz="1800" b="0" i="0" u="none" strike="noStrike" baseline="0" dirty="0">
              <a:solidFill>
                <a:srgbClr val="000000"/>
              </a:solidFill>
              <a:latin typeface="Franklin Gothic Demi" panose="020B0703020102020204" pitchFamily="34" charset="0"/>
            </a:endParaRPr>
          </a:p>
          <a:p>
            <a:pPr marL="0" indent="0">
              <a:buNone/>
            </a:pPr>
            <a:r>
              <a:rPr lang="en-US" sz="1800" b="0" i="0" u="none" strike="noStrike" baseline="0" dirty="0">
                <a:solidFill>
                  <a:srgbClr val="054275"/>
                </a:solidFill>
                <a:latin typeface="Tahoma" panose="020B0604030504040204" pitchFamily="34" charset="0"/>
              </a:rPr>
              <a:t>Monday, June 16 </a:t>
            </a:r>
          </a:p>
          <a:p>
            <a:r>
              <a:rPr lang="en-US" sz="1800" b="0" i="0" u="none" strike="noStrike" baseline="0" dirty="0">
                <a:solidFill>
                  <a:srgbClr val="000000"/>
                </a:solidFill>
                <a:latin typeface="Tahoma" panose="020B0604030504040204" pitchFamily="34" charset="0"/>
              </a:rPr>
              <a:t>1:15 P.M. – 1:45 P.M. FSS/FRS 5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1:45 P.M. – 2:15 P.M. FSS/FRS 6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2:15 P.M. – 2:30 P.M. Break/Regroup </a:t>
            </a:r>
          </a:p>
          <a:p>
            <a:r>
              <a:rPr lang="en-US" sz="1800" b="0" i="0" u="none" strike="noStrike" baseline="0" dirty="0">
                <a:solidFill>
                  <a:srgbClr val="000000"/>
                </a:solidFill>
                <a:latin typeface="Tahoma" panose="020B0604030504040204" pitchFamily="34" charset="0"/>
              </a:rPr>
              <a:t>2:30 P.M. – 3:30 P.M. FSS/FRS Interviews (individually, 30 minutes each) </a:t>
            </a:r>
          </a:p>
          <a:p>
            <a:r>
              <a:rPr lang="en-US" sz="1800" b="0" i="0" u="none" strike="noStrike" baseline="0" dirty="0">
                <a:solidFill>
                  <a:srgbClr val="000000"/>
                </a:solidFill>
                <a:latin typeface="Tahoma" panose="020B0604030504040204" pitchFamily="34" charset="0"/>
              </a:rPr>
              <a:t>2:30 P.M. – 3:00 P.M. FSS/FRS 7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3:00 P.M. – 3:30 P.M. FSS/FRS 8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3:30 P.M. – 4:15 P.M. Supervisor Interviews (individually, 45 minutes each) </a:t>
            </a:r>
          </a:p>
          <a:p>
            <a:r>
              <a:rPr lang="en-US" sz="1800" b="0" i="0" u="none" strike="noStrike" baseline="0" dirty="0">
                <a:solidFill>
                  <a:srgbClr val="000000"/>
                </a:solidFill>
                <a:latin typeface="Tahoma" panose="020B0604030504040204" pitchFamily="34" charset="0"/>
              </a:rPr>
              <a:t>Peer 1 with Sup 1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Peer 2 with Sup 2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4:15 P.M. – 4:45 P.M. Peers Regroup/Review Documentation/Debrief </a:t>
            </a:r>
          </a:p>
          <a:p>
            <a:r>
              <a:rPr lang="en-US" sz="1800" b="0" i="0" u="none" strike="noStrike" baseline="0" dirty="0">
                <a:solidFill>
                  <a:srgbClr val="000000"/>
                </a:solidFill>
                <a:latin typeface="Tahoma" panose="020B0604030504040204" pitchFamily="34" charset="0"/>
              </a:rPr>
              <a:t>4:45 P.M. – 5:00 P.M. Debrief with Program Manager (request any additional documentation needed) </a:t>
            </a:r>
            <a:endParaRPr lang="en-US" dirty="0"/>
          </a:p>
        </p:txBody>
      </p:sp>
    </p:spTree>
    <p:extLst>
      <p:ext uri="{BB962C8B-B14F-4D97-AF65-F5344CB8AC3E}">
        <p14:creationId xmlns:p14="http://schemas.microsoft.com/office/powerpoint/2010/main" val="52820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a:bodyPr>
          <a:lstStyle/>
          <a:p>
            <a:pPr algn="ctr"/>
            <a:r>
              <a:rPr lang="en-US" dirty="0"/>
              <a:t>Sample Agenda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vert="horz" lIns="91440" tIns="45720" rIns="91440" bIns="45720" rtlCol="0" anchor="t">
            <a:normAutofit/>
          </a:bodyPr>
          <a:lstStyle/>
          <a:p>
            <a:pPr marL="0" indent="0">
              <a:buNone/>
            </a:pPr>
            <a:r>
              <a:rPr lang="en-US" sz="1800" b="0" i="0" u="none" strike="noStrike" baseline="0" dirty="0">
                <a:solidFill>
                  <a:srgbClr val="000000"/>
                </a:solidFill>
                <a:latin typeface="Franklin Gothic Demi" panose="020B0703020102020204" pitchFamily="34" charset="0"/>
              </a:rPr>
              <a:t>Sample Site Visit Agenda </a:t>
            </a:r>
            <a:r>
              <a:rPr lang="en-US" sz="1800" b="0" i="0" u="none" strike="noStrike" baseline="0" dirty="0">
                <a:solidFill>
                  <a:srgbClr val="000000"/>
                </a:solidFill>
                <a:latin typeface="Franklin Gothic Book" panose="020B0503020102020204" pitchFamily="34" charset="0"/>
              </a:rPr>
              <a:t>for a typical 3-day site visit </a:t>
            </a:r>
          </a:p>
          <a:p>
            <a:pPr marL="0" indent="0">
              <a:buNone/>
            </a:pPr>
            <a:r>
              <a:rPr lang="en-US" sz="1800" b="0" i="0" u="none" strike="noStrike" baseline="0" dirty="0">
                <a:solidFill>
                  <a:srgbClr val="054275"/>
                </a:solidFill>
                <a:latin typeface="Tahoma" panose="020B0604030504040204" pitchFamily="34" charset="0"/>
              </a:rPr>
              <a:t>Tuesday, June 17 </a:t>
            </a:r>
            <a:endParaRPr lang="en-US" sz="1800" b="0" i="0" u="none" strike="noStrike" baseline="0" dirty="0">
              <a:solidFill>
                <a:srgbClr val="000000"/>
              </a:solidFill>
              <a:latin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8:30 A.M. – 9:30 A.M. Personnel File Review &amp; Any Other Documentation Still to Review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9:30 A.M. – 10:00 A.M. Interview Program Manager-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10:00 A.M. – 10:20 A.M. Interview Program Manager’s Supervisor </a:t>
            </a:r>
            <a:r>
              <a:rPr lang="en-US" sz="1800" b="1" i="0" u="none" strike="noStrike" baseline="0" dirty="0">
                <a:solidFill>
                  <a:srgbClr val="000000"/>
                </a:solidFill>
                <a:latin typeface="Tahoma" panose="020B0604030504040204" pitchFamily="34" charset="0"/>
              </a:rPr>
              <a:t>- Name – Title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10:20 A.M. – 11:00 A.M. Break/Regroup/Rate Standards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11:00 A.M. – 12:00 P.M. Family Interviews (individually, 15 minutes each)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989965" lvl="1" indent="-380365"/>
            <a:r>
              <a:rPr lang="en-US" sz="1800" b="0" i="0" u="none" strike="noStrike" baseline="0" dirty="0">
                <a:solidFill>
                  <a:srgbClr val="000000"/>
                </a:solidFill>
                <a:latin typeface="Tahoma" panose="020B0604030504040204" pitchFamily="34" charset="0"/>
              </a:rPr>
              <a:t>Identify language/interrupter needs for peers/families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989965" lvl="1" indent="-380365"/>
            <a:r>
              <a:rPr lang="en-US" sz="1800" b="0" i="0" u="none" strike="noStrike" baseline="0" dirty="0">
                <a:solidFill>
                  <a:srgbClr val="000000"/>
                </a:solidFill>
                <a:latin typeface="Tahoma" panose="020B0604030504040204" pitchFamily="34" charset="0"/>
              </a:rPr>
              <a:t>Site to invite families from a variety of FSS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11:00 A.M. – 11:15 A.M. Peer 1 with family 1 </a:t>
            </a:r>
            <a:r>
              <a:rPr lang="en-US" sz="1800" b="1" i="0" u="none" strike="noStrike" baseline="0" dirty="0">
                <a:solidFill>
                  <a:srgbClr val="000000"/>
                </a:solidFill>
                <a:latin typeface="Tahoma" panose="020B0604030504040204" pitchFamily="34" charset="0"/>
              </a:rPr>
              <a:t>Name </a:t>
            </a:r>
            <a:r>
              <a:rPr lang="en-US" sz="1800" b="0" i="0" u="none" strike="noStrike" baseline="0" dirty="0">
                <a:solidFill>
                  <a:srgbClr val="000000"/>
                </a:solidFill>
                <a:latin typeface="Tahoma" panose="020B0604030504040204" pitchFamily="34" charset="0"/>
              </a:rPr>
              <a:t>Peer 2 with family 2 </a:t>
            </a:r>
            <a:r>
              <a:rPr lang="en-US" sz="1800" b="1" i="0" u="none" strike="noStrike" baseline="0" dirty="0">
                <a:solidFill>
                  <a:srgbClr val="000000"/>
                </a:solidFill>
                <a:latin typeface="Tahoma" panose="020B0604030504040204" pitchFamily="34" charset="0"/>
              </a:rPr>
              <a:t>Name </a:t>
            </a:r>
            <a:endParaRPr lang="en-US" sz="1800" b="0" i="0" u="none" strike="noStrike" baseline="0" dirty="0">
              <a:solidFill>
                <a:srgbClr val="000000"/>
              </a:solidFill>
              <a:latin typeface="Tahoma" panose="020B0604030504040204" pitchFamily="34" charset="0"/>
              <a:ea typeface="Tahoma" panose="020B0604030504040204" pitchFamily="34" charset="0"/>
            </a:endParaRPr>
          </a:p>
          <a:p>
            <a:pPr marL="456565" indent="-456565"/>
            <a:r>
              <a:rPr lang="en-US" sz="1800" b="0" i="0" u="none" strike="noStrike" baseline="0" dirty="0">
                <a:solidFill>
                  <a:srgbClr val="000000"/>
                </a:solidFill>
                <a:latin typeface="Tahoma" panose="020B0604030504040204" pitchFamily="34" charset="0"/>
              </a:rPr>
              <a:t>11:15 A.M. – 11:30 A.M. Peer 1 with family 3 </a:t>
            </a:r>
            <a:r>
              <a:rPr lang="en-US" sz="1800" b="1" i="0" u="none" strike="noStrike" baseline="0" dirty="0">
                <a:solidFill>
                  <a:srgbClr val="000000"/>
                </a:solidFill>
                <a:latin typeface="Tahoma" panose="020B0604030504040204" pitchFamily="34" charset="0"/>
              </a:rPr>
              <a:t>Name </a:t>
            </a:r>
            <a:r>
              <a:rPr lang="en-US" sz="1800" b="0" i="0" u="none" strike="noStrike" baseline="0" dirty="0">
                <a:solidFill>
                  <a:srgbClr val="000000"/>
                </a:solidFill>
                <a:latin typeface="Tahoma" panose="020B0604030504040204" pitchFamily="34" charset="0"/>
              </a:rPr>
              <a:t>Peer 2 with family 4 </a:t>
            </a:r>
            <a:r>
              <a:rPr lang="en-US" sz="1800" b="1" i="0" u="none" strike="noStrike" baseline="0" dirty="0">
                <a:solidFill>
                  <a:srgbClr val="000000"/>
                </a:solidFill>
                <a:latin typeface="Tahoma" panose="020B0604030504040204" pitchFamily="34" charset="0"/>
              </a:rPr>
              <a:t>Name </a:t>
            </a:r>
            <a:endParaRPr lang="en-US" sz="1800" b="1" i="0" u="none" strike="noStrike" baseline="0" dirty="0">
              <a:solidFill>
                <a:srgbClr val="000000"/>
              </a:solidFill>
              <a:latin typeface="Franklin Gothic Demi" panose="020B0703020102020204" pitchFamily="34" charset="0"/>
            </a:endParaRPr>
          </a:p>
          <a:p>
            <a:pPr marL="456565" indent="-456565"/>
            <a:r>
              <a:rPr lang="en-US" sz="1600" dirty="0">
                <a:solidFill>
                  <a:srgbClr val="000000"/>
                </a:solidFill>
                <a:latin typeface="Tahoma"/>
                <a:ea typeface="Tahoma"/>
                <a:cs typeface="Tahoma"/>
              </a:rPr>
              <a:t>11:30 A.M. – 11:45 A.M. Peer 1 with family 5 </a:t>
            </a:r>
            <a:r>
              <a:rPr lang="en-US" sz="1600" b="1" dirty="0">
                <a:solidFill>
                  <a:srgbClr val="000000"/>
                </a:solidFill>
                <a:latin typeface="Tahoma"/>
                <a:ea typeface="Tahoma"/>
                <a:cs typeface="Tahoma"/>
              </a:rPr>
              <a:t>Name </a:t>
            </a:r>
            <a:r>
              <a:rPr lang="en-US" sz="1600" dirty="0">
                <a:solidFill>
                  <a:srgbClr val="000000"/>
                </a:solidFill>
                <a:latin typeface="Tahoma"/>
                <a:ea typeface="Tahoma"/>
                <a:cs typeface="Tahoma"/>
              </a:rPr>
              <a:t>Peer 2 with family 6 </a:t>
            </a:r>
            <a:r>
              <a:rPr lang="en-US" sz="1600" b="1" dirty="0">
                <a:solidFill>
                  <a:srgbClr val="000000"/>
                </a:solidFill>
                <a:latin typeface="Tahoma"/>
                <a:ea typeface="Tahoma"/>
                <a:cs typeface="Tahoma"/>
              </a:rPr>
              <a:t>Name </a:t>
            </a:r>
            <a:endParaRPr lang="en-US" sz="1600" dirty="0">
              <a:solidFill>
                <a:srgbClr val="000000"/>
              </a:solidFill>
              <a:latin typeface="Tahoma"/>
              <a:ea typeface="Tahoma"/>
              <a:cs typeface="Tahoma"/>
            </a:endParaRPr>
          </a:p>
          <a:p>
            <a:pPr marL="456565" indent="-456565"/>
            <a:r>
              <a:rPr lang="en-US" sz="1600" dirty="0">
                <a:solidFill>
                  <a:srgbClr val="000000"/>
                </a:solidFill>
                <a:latin typeface="Tahoma"/>
                <a:ea typeface="Tahoma"/>
                <a:cs typeface="Tahoma"/>
              </a:rPr>
              <a:t>11:45 A.M. – 12:00 P.M. Peer 1 &amp; 2 with family 7 </a:t>
            </a:r>
            <a:r>
              <a:rPr lang="en-US" sz="1600" b="1" dirty="0">
                <a:solidFill>
                  <a:srgbClr val="000000"/>
                </a:solidFill>
                <a:latin typeface="Tahoma"/>
                <a:ea typeface="Tahoma"/>
                <a:cs typeface="Tahoma"/>
              </a:rPr>
              <a:t>Name </a:t>
            </a:r>
            <a:endParaRPr lang="en-US" sz="1600" dirty="0">
              <a:solidFill>
                <a:srgbClr val="000000"/>
              </a:solidFill>
              <a:latin typeface="Tahoma"/>
              <a:ea typeface="Tahoma"/>
              <a:cs typeface="Tahoma"/>
            </a:endParaRPr>
          </a:p>
          <a:p>
            <a:pPr marL="456565" indent="-456565"/>
            <a:endParaRPr lang="en-US" sz="1800" b="1" dirty="0">
              <a:solidFill>
                <a:srgbClr val="000000"/>
              </a:solidFill>
              <a:latin typeface="Tahoma"/>
              <a:ea typeface="Tahoma"/>
            </a:endParaRPr>
          </a:p>
        </p:txBody>
      </p:sp>
    </p:spTree>
    <p:extLst>
      <p:ext uri="{BB962C8B-B14F-4D97-AF65-F5344CB8AC3E}">
        <p14:creationId xmlns:p14="http://schemas.microsoft.com/office/powerpoint/2010/main" val="277603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FB3-20D6-465A-A3FF-C3376CF65A94}"/>
              </a:ext>
            </a:extLst>
          </p:cNvPr>
          <p:cNvSpPr>
            <a:spLocks noGrp="1"/>
          </p:cNvSpPr>
          <p:nvPr>
            <p:ph type="title"/>
          </p:nvPr>
        </p:nvSpPr>
        <p:spPr>
          <a:xfrm>
            <a:off x="201337" y="504897"/>
            <a:ext cx="11593584" cy="1198068"/>
          </a:xfrm>
        </p:spPr>
        <p:txBody>
          <a:bodyPr>
            <a:normAutofit/>
          </a:bodyPr>
          <a:lstStyle/>
          <a:p>
            <a:pPr algn="ctr"/>
            <a:r>
              <a:rPr lang="en-US" dirty="0"/>
              <a:t>Sample Agenda </a:t>
            </a:r>
          </a:p>
        </p:txBody>
      </p:sp>
      <p:sp>
        <p:nvSpPr>
          <p:cNvPr id="4" name="Content Placeholder 3">
            <a:extLst>
              <a:ext uri="{FF2B5EF4-FFF2-40B4-BE49-F238E27FC236}">
                <a16:creationId xmlns:a16="http://schemas.microsoft.com/office/drawing/2014/main" id="{2834485F-8D8D-4E66-904E-CEE7D7FCD086}"/>
              </a:ext>
            </a:extLst>
          </p:cNvPr>
          <p:cNvSpPr>
            <a:spLocks noGrp="1"/>
          </p:cNvSpPr>
          <p:nvPr>
            <p:ph idx="1"/>
          </p:nvPr>
        </p:nvSpPr>
        <p:spPr/>
        <p:txBody>
          <a:bodyPr>
            <a:normAutofit/>
          </a:bodyPr>
          <a:lstStyle/>
          <a:p>
            <a:pPr marL="0" indent="0">
              <a:buNone/>
            </a:pPr>
            <a:r>
              <a:rPr lang="en-US" sz="2800" b="0" i="0" u="none" strike="noStrike" baseline="0" dirty="0">
                <a:solidFill>
                  <a:srgbClr val="000000"/>
                </a:solidFill>
                <a:latin typeface="Franklin Gothic Demi" panose="020B0703020102020204" pitchFamily="34" charset="0"/>
              </a:rPr>
              <a:t>Sample Site Visit Agenda </a:t>
            </a:r>
            <a:r>
              <a:rPr lang="en-US" sz="2800" b="0" i="0" u="none" strike="noStrike" baseline="0" dirty="0">
                <a:solidFill>
                  <a:srgbClr val="000000"/>
                </a:solidFill>
                <a:latin typeface="Franklin Gothic Book" panose="020B0503020102020204" pitchFamily="34" charset="0"/>
              </a:rPr>
              <a:t>for a typical 3-day site visit </a:t>
            </a:r>
          </a:p>
          <a:p>
            <a:pPr marL="0" indent="0">
              <a:buNone/>
            </a:pPr>
            <a:r>
              <a:rPr lang="en-US" sz="2800" b="0" i="0" u="none" strike="noStrike" baseline="0" dirty="0">
                <a:solidFill>
                  <a:srgbClr val="054275"/>
                </a:solidFill>
                <a:latin typeface="Tahoma" panose="020B0604030504040204" pitchFamily="34" charset="0"/>
              </a:rPr>
              <a:t>Tuesday, June 17 </a:t>
            </a:r>
            <a:endParaRPr lang="en-US" sz="2800" dirty="0">
              <a:solidFill>
                <a:srgbClr val="054275"/>
              </a:solidFill>
              <a:latin typeface="Tahoma" panose="020B0604030504040204" pitchFamily="34" charset="0"/>
            </a:endParaRPr>
          </a:p>
          <a:p>
            <a:r>
              <a:rPr lang="en-US" sz="2800" b="0" i="0" u="none" strike="noStrike" baseline="0" dirty="0">
                <a:solidFill>
                  <a:srgbClr val="000000"/>
                </a:solidFill>
                <a:latin typeface="Tahoma" panose="020B0604030504040204" pitchFamily="34" charset="0"/>
              </a:rPr>
              <a:t>12:00 P.M. – 1:00 P.M. Peers to work on report – Working Lunch </a:t>
            </a:r>
          </a:p>
          <a:p>
            <a:r>
              <a:rPr lang="en-US" sz="2800" b="0" i="0" u="none" strike="noStrike" baseline="0" dirty="0">
                <a:solidFill>
                  <a:srgbClr val="000000"/>
                </a:solidFill>
                <a:latin typeface="Tahoma" panose="020B0604030504040204" pitchFamily="34" charset="0"/>
              </a:rPr>
              <a:t>1:00 P.M. – 2:00 P.M. Finalize Site Visit Report (SVR) </a:t>
            </a:r>
          </a:p>
          <a:p>
            <a:r>
              <a:rPr lang="en-US" sz="2800" b="0" i="0" u="none" strike="noStrike" baseline="0" dirty="0">
                <a:solidFill>
                  <a:srgbClr val="000000"/>
                </a:solidFill>
                <a:latin typeface="Tahoma" panose="020B0604030504040204" pitchFamily="34" charset="0"/>
              </a:rPr>
              <a:t>2:00 P.M. – 2:30 P.M. Pre-Exit Meeting with PM and whomever PM would like to attend – add names </a:t>
            </a:r>
          </a:p>
          <a:p>
            <a:r>
              <a:rPr lang="en-US" sz="2800" b="0" i="0" u="none" strike="noStrike" baseline="0" dirty="0">
                <a:solidFill>
                  <a:srgbClr val="000000"/>
                </a:solidFill>
                <a:latin typeface="Tahoma" panose="020B0604030504040204" pitchFamily="34" charset="0"/>
              </a:rPr>
              <a:t>2:30 P.M. - 3:30 P.M. </a:t>
            </a:r>
            <a:r>
              <a:rPr lang="en-US" sz="2800" b="1" i="0" u="none" strike="noStrike" baseline="0" dirty="0">
                <a:solidFill>
                  <a:srgbClr val="000000"/>
                </a:solidFill>
                <a:latin typeface="Tahoma" panose="020B0604030504040204" pitchFamily="34" charset="0"/>
              </a:rPr>
              <a:t>Exit Meeting </a:t>
            </a:r>
            <a:endParaRPr lang="en-US" sz="2800" b="0" i="0" u="none" strike="noStrike" baseline="0" dirty="0">
              <a:solidFill>
                <a:srgbClr val="000000"/>
              </a:solidFill>
              <a:latin typeface="Tahoma" panose="020B0604030504040204" pitchFamily="34" charset="0"/>
            </a:endParaRPr>
          </a:p>
        </p:txBody>
      </p:sp>
    </p:spTree>
    <p:extLst>
      <p:ext uri="{BB962C8B-B14F-4D97-AF65-F5344CB8AC3E}">
        <p14:creationId xmlns:p14="http://schemas.microsoft.com/office/powerpoint/2010/main" val="376337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55D6D7-3411-40A6-BAD1-14C2AEC440C6}"/>
              </a:ext>
            </a:extLst>
          </p:cNvPr>
          <p:cNvSpPr>
            <a:spLocks noGrp="1"/>
          </p:cNvSpPr>
          <p:nvPr>
            <p:ph type="ctrTitle"/>
          </p:nvPr>
        </p:nvSpPr>
        <p:spPr>
          <a:xfrm>
            <a:off x="914400" y="656395"/>
            <a:ext cx="10363200" cy="723595"/>
          </a:xfrm>
        </p:spPr>
        <p:txBody>
          <a:bodyPr>
            <a:normAutofit/>
          </a:bodyPr>
          <a:lstStyle/>
          <a:p>
            <a:pPr algn="ctr"/>
            <a:r>
              <a:rPr lang="en-US" sz="3200" dirty="0"/>
              <a:t>Review On Site </a:t>
            </a:r>
          </a:p>
        </p:txBody>
      </p:sp>
      <p:sp>
        <p:nvSpPr>
          <p:cNvPr id="5" name="Subtitle 4">
            <a:extLst>
              <a:ext uri="{FF2B5EF4-FFF2-40B4-BE49-F238E27FC236}">
                <a16:creationId xmlns:a16="http://schemas.microsoft.com/office/drawing/2014/main" id="{F0EF76E6-F85E-42A2-A7DB-70AB99CA000B}"/>
              </a:ext>
            </a:extLst>
          </p:cNvPr>
          <p:cNvSpPr>
            <a:spLocks noGrp="1"/>
          </p:cNvSpPr>
          <p:nvPr>
            <p:ph type="subTitle" idx="1"/>
          </p:nvPr>
        </p:nvSpPr>
        <p:spPr>
          <a:xfrm>
            <a:off x="1828800" y="1618735"/>
            <a:ext cx="9160778" cy="4151870"/>
          </a:xfrm>
        </p:spPr>
        <p:txBody>
          <a:bodyPr/>
          <a:lstStyle/>
          <a:p>
            <a:endParaRPr lang="en-US" dirty="0">
              <a:solidFill>
                <a:schemeClr val="tx2"/>
              </a:solidFill>
            </a:endParaRPr>
          </a:p>
        </p:txBody>
      </p:sp>
      <p:pic>
        <p:nvPicPr>
          <p:cNvPr id="8" name="Picture 7">
            <a:extLst>
              <a:ext uri="{FF2B5EF4-FFF2-40B4-BE49-F238E27FC236}">
                <a16:creationId xmlns:a16="http://schemas.microsoft.com/office/drawing/2014/main" id="{1CA0BB53-C4A8-33DD-8453-84C1F678BD01}"/>
              </a:ext>
            </a:extLst>
          </p:cNvPr>
          <p:cNvPicPr>
            <a:picLocks noChangeAspect="1"/>
          </p:cNvPicPr>
          <p:nvPr/>
        </p:nvPicPr>
        <p:blipFill>
          <a:blip r:embed="rId3"/>
          <a:stretch>
            <a:fillRect/>
          </a:stretch>
        </p:blipFill>
        <p:spPr>
          <a:xfrm>
            <a:off x="2166937" y="1618735"/>
            <a:ext cx="7858125" cy="3134240"/>
          </a:xfrm>
          <a:prstGeom prst="rect">
            <a:avLst/>
          </a:prstGeom>
        </p:spPr>
      </p:pic>
    </p:spTree>
    <p:extLst>
      <p:ext uri="{BB962C8B-B14F-4D97-AF65-F5344CB8AC3E}">
        <p14:creationId xmlns:p14="http://schemas.microsoft.com/office/powerpoint/2010/main" val="140187858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BC41276089D54E9F15C22FFF54562C" ma:contentTypeVersion="11" ma:contentTypeDescription="Create a new document." ma:contentTypeScope="" ma:versionID="4cbcf41b64e73baa26d3d5465fed66ed">
  <xsd:schema xmlns:xsd="http://www.w3.org/2001/XMLSchema" xmlns:xs="http://www.w3.org/2001/XMLSchema" xmlns:p="http://schemas.microsoft.com/office/2006/metadata/properties" xmlns:ns3="acfd14af-4f9a-41ab-adc4-6078cd3ee15b" xmlns:ns4="225eb1bb-86c9-41f0-a704-1e5cc0b4d0bf" targetNamespace="http://schemas.microsoft.com/office/2006/metadata/properties" ma:root="true" ma:fieldsID="90e5044dea88a0cba56b1109dc7aa182" ns3:_="" ns4:_="">
    <xsd:import namespace="acfd14af-4f9a-41ab-adc4-6078cd3ee15b"/>
    <xsd:import namespace="225eb1bb-86c9-41f0-a704-1e5cc0b4d0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d14af-4f9a-41ab-adc4-6078cd3ee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eb1bb-86c9-41f0-a704-1e5cc0b4d0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36C0B3-0AD5-4A56-AC76-7947CDA7A300}">
  <ds:schemaRefs>
    <ds:schemaRef ds:uri="http://schemas.microsoft.com/sharepoint/v3/contenttype/forms"/>
  </ds:schemaRefs>
</ds:datastoreItem>
</file>

<file path=customXml/itemProps2.xml><?xml version="1.0" encoding="utf-8"?>
<ds:datastoreItem xmlns:ds="http://schemas.openxmlformats.org/officeDocument/2006/customXml" ds:itemID="{0E141C68-87BA-49C5-8DB6-9E95FC3D21E7}">
  <ds:schemaRefs>
    <ds:schemaRef ds:uri="225eb1bb-86c9-41f0-a704-1e5cc0b4d0bf"/>
    <ds:schemaRef ds:uri="acfd14af-4f9a-41ab-adc4-6078cd3ee1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312511-795B-47D1-8BA5-D9D0E51EB25F}">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225eb1bb-86c9-41f0-a704-1e5cc0b4d0bf"/>
    <ds:schemaRef ds:uri="acfd14af-4f9a-41ab-adc4-6078cd3ee15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14497</TotalTime>
  <Words>5311</Words>
  <Application>Microsoft Office PowerPoint</Application>
  <PresentationFormat>Widescreen</PresentationFormat>
  <Paragraphs>353</Paragraphs>
  <Slides>28</Slides>
  <Notes>26</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28</vt:i4>
      </vt:variant>
    </vt:vector>
  </HeadingPairs>
  <TitlesOfParts>
    <vt:vector size="43" baseType="lpstr">
      <vt:lpstr>Arial</vt:lpstr>
      <vt:lpstr>Calibri</vt:lpstr>
      <vt:lpstr>Courier New</vt:lpstr>
      <vt:lpstr>Franklin Gothic Book</vt:lpstr>
      <vt:lpstr>Franklin Gothic Demi</vt:lpstr>
      <vt:lpstr>Franklin Gothic Medium</vt:lpstr>
      <vt:lpstr>Symbol</vt:lpstr>
      <vt:lpstr>Tahoma</vt:lpstr>
      <vt:lpstr>Tohama</vt:lpstr>
      <vt:lpstr>2_Custom Design</vt:lpstr>
      <vt:lpstr>Cover Master</vt:lpstr>
      <vt:lpstr>1_Section Master</vt:lpstr>
      <vt:lpstr>Section Master</vt:lpstr>
      <vt:lpstr>1_Cover Master</vt:lpstr>
      <vt:lpstr>2_Section Master</vt:lpstr>
      <vt:lpstr>PowerPoint Presentation</vt:lpstr>
      <vt:lpstr>PowerPoint Presentation</vt:lpstr>
      <vt:lpstr>What supports are available to support sites selected?</vt:lpstr>
      <vt:lpstr>Sample Agenda </vt:lpstr>
      <vt:lpstr>Sample Agenda </vt:lpstr>
      <vt:lpstr>Sample Agenda </vt:lpstr>
      <vt:lpstr>Sample Agenda </vt:lpstr>
      <vt:lpstr>Sample Agenda </vt:lpstr>
      <vt:lpstr>Review On Site </vt:lpstr>
      <vt:lpstr>Review On Site </vt:lpstr>
      <vt:lpstr>Review On Site</vt:lpstr>
      <vt:lpstr>Review On Site</vt:lpstr>
      <vt:lpstr>Review On Site</vt:lpstr>
      <vt:lpstr>Interview Questions </vt:lpstr>
      <vt:lpstr>Potential Interview Topics</vt:lpstr>
      <vt:lpstr>Potential Interview Topics</vt:lpstr>
      <vt:lpstr>Potential Interview Topics </vt:lpstr>
      <vt:lpstr>Potential Interview Topics </vt:lpstr>
      <vt:lpstr>Potential Interview Topics </vt:lpstr>
      <vt:lpstr>Potential Interview Topics </vt:lpstr>
      <vt:lpstr>Potential Interview Topics</vt:lpstr>
      <vt:lpstr>Potential Interview Topics</vt:lpstr>
      <vt:lpstr>Potential Interview Topics  </vt:lpstr>
      <vt:lpstr>Potential Interview Topics  </vt:lpstr>
      <vt:lpstr>Trends in Site Visits </vt:lpstr>
      <vt:lpstr>QUESTIONS?? </vt:lpstr>
      <vt:lpstr>Questions on Self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Melissa R (HEALTH)</dc:creator>
  <cp:lastModifiedBy>Contento, Allison (OCFS)</cp:lastModifiedBy>
  <cp:revision>727</cp:revision>
  <cp:lastPrinted>2023-03-16T14:05:39Z</cp:lastPrinted>
  <dcterms:created xsi:type="dcterms:W3CDTF">2019-09-27T20:48:48Z</dcterms:created>
  <dcterms:modified xsi:type="dcterms:W3CDTF">2024-03-11T16:56:02Z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0x010100E6BC41276089D54E9F15C22FFF54562C</vt:lpwstr>
  </property>
</Properties>
</file>